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3" r:id="rId3"/>
    <p:sldId id="260" r:id="rId4"/>
    <p:sldId id="269" r:id="rId5"/>
    <p:sldId id="268" r:id="rId6"/>
    <p:sldId id="265" r:id="rId7"/>
    <p:sldId id="262" r:id="rId8"/>
    <p:sldId id="272" r:id="rId9"/>
    <p:sldId id="271" r:id="rId10"/>
    <p:sldId id="258" r:id="rId11"/>
    <p:sldId id="261" r:id="rId12"/>
    <p:sldId id="259" r:id="rId13"/>
    <p:sldId id="266" r:id="rId1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7BEBD8"/>
    <a:srgbClr val="8335E5"/>
    <a:srgbClr val="6B8DE1"/>
    <a:srgbClr val="6C92E1"/>
    <a:srgbClr val="6313DC"/>
    <a:srgbClr val="1E3ADA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509" autoAdjust="0"/>
  </p:normalViewPr>
  <p:slideViewPr>
    <p:cSldViewPr snapToGrid="0" showGuides="1">
      <p:cViewPr varScale="1">
        <p:scale>
          <a:sx n="95" d="100"/>
          <a:sy n="95" d="100"/>
        </p:scale>
        <p:origin x="1134" y="-2352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863134-B124-47F9-A1F1-3A08879C58C1}" type="datetime1">
              <a:rPr lang="it-IT" smtClean="0"/>
              <a:pPr rtl="0"/>
              <a:t>24/05/2022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2A385-5963-4977-9C86-CDE59C865B44}" type="datetime1">
              <a:rPr lang="it-IT" noProof="0" smtClean="0"/>
              <a:pPr/>
              <a:t>24/05/2022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Segoe UI" panose="020B0502040204020203" pitchFamily="34" charset="0"/>
                <a:cs typeface="Segoe UI" panose="020B0502040204020203" pitchFamily="34" charset="0"/>
              </a:rPr>
              <a:t>La nostra idea nasce pensando ad un futuro in cui per lavoro o studio dovremmo trasferirci e quindi vivere da soli. Perciò abbiamo pensato a questa applicazione che può aiutarci a passare le giornate senza sentirci soli e in sicurezza. Un altro aspetto che ci ha portato ad avere quest’idea è stato il voler aiutare le persone anziane o con difficoltà</a:t>
            </a:r>
            <a:r>
              <a:rPr lang="it-IT" sz="120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409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il nostro progetto sarà in grado di mostrare al proprietario l’andamento dell’umore (ESIGENZA STATISTICA)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kern="1200" dirty="0">
              <a:solidFill>
                <a:srgbClr val="002060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mediante piccole azioni, aiutiamo gli utilizzatori eseguendo skills di </a:t>
            </a:r>
            <a:r>
              <a:rPr lang="it-IT" sz="1200" i="1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alexa</a:t>
            </a:r>
            <a:r>
              <a:rPr lang="it-IT" sz="1200" i="1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che possono migliorare lo stato d’animo (ESIGENZA UMANA)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kern="1200" dirty="0">
              <a:solidFill>
                <a:srgbClr val="002060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le </a:t>
            </a:r>
            <a:r>
              <a:rPr lang="it-IT" sz="1200" i="1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cam</a:t>
            </a:r>
            <a:r>
              <a:rPr lang="it-IT" sz="1200" i="1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avranno il compito di monitorare chi entra in casa e, in caso di intrusione, avvisiamo il proprietario l’app (ESIGENZA DI SICUREZZA)</a:t>
            </a:r>
          </a:p>
          <a:p>
            <a:pPr rtl="0"/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il progetto è indicato per chiunque voglia soddisfare le esigenze trattate sopra (UTENZA)</a:t>
            </a:r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gestione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di una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componente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fisica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in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grado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di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percepire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le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emozioni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dal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tono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della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voce e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utilizzare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Alexa per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agire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di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conseguenza</a:t>
            </a:r>
            <a:endParaRPr lang="it-IT" sz="1200" kern="1200" dirty="0">
              <a:solidFill>
                <a:srgbClr val="002060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pPr rtl="0"/>
            <a:endParaRPr lang="it-IT" dirty="0"/>
          </a:p>
          <a:p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controllo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di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un’ulteriore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componente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fisica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in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grado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</a:p>
          <a:p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di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verificare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l’identità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dei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soggetti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che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entrano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nell’abitazione</a:t>
            </a:r>
            <a:endParaRPr lang="it-IT" sz="1200" kern="1200" dirty="0">
              <a:solidFill>
                <a:srgbClr val="002060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pPr rtl="0"/>
            <a:endParaRPr lang="it-IT" dirty="0"/>
          </a:p>
          <a:p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mette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inoltre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a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disposizione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un’applicazione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per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il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monitoraggio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del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nostro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umore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e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il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settaggio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delle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</a:p>
          <a:p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fonti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di input</a:t>
            </a:r>
          </a:p>
          <a:p>
            <a:endParaRPr lang="en-US" sz="1200" kern="1200" dirty="0">
              <a:solidFill>
                <a:srgbClr val="002060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(credo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serva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cambiare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i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colori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delle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 </a:t>
            </a:r>
            <a:r>
              <a:rPr lang="en-US" sz="1200" kern="1200" dirty="0" err="1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scritte</a:t>
            </a:r>
            <a:r>
              <a:rPr lang="en-US" sz="1200" kern="1200" dirty="0">
                <a:solidFill>
                  <a:srgbClr val="002060"/>
                </a:solidFill>
                <a:latin typeface="+mn-lt"/>
                <a:ea typeface="+mn-ea"/>
                <a:cs typeface="Segoe UI" panose="020B0502040204020203" pitchFamily="34" charset="0"/>
              </a:rPr>
              <a:t>)</a:t>
            </a:r>
            <a:endParaRPr lang="it-IT" sz="1200" kern="1200" dirty="0">
              <a:solidFill>
                <a:srgbClr val="002060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010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Hardware da acquistare per realizzare il progetto, solo </a:t>
            </a:r>
            <a:r>
              <a:rPr lang="it-IT" sz="12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raspberry</a:t>
            </a:r>
            <a:r>
              <a:rPr lang="it-IT" sz="12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, circa 50 euro, il </a:t>
            </a:r>
            <a:r>
              <a:rPr lang="it-IT" dirty="0"/>
              <a:t>restante citato prima viene in seguito acquistato dall’utente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67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Risultato di dettagliate ricerche, con questo prodotto hai il vantaggio di rendere sicura la tua casa sia quando sei all’interno sia quando sei fuori.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kern="1200" dirty="0">
              <a:solidFill>
                <a:schemeClr val="bg1"/>
              </a:solidFill>
              <a:latin typeface="+mn-lt"/>
              <a:ea typeface="+mn-ea"/>
              <a:cs typeface="Segoe UI" panose="020B0502040204020203" pitchFamily="34" charset="0"/>
            </a:endParaRPr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83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pPr rtl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60967D-D4B9-4068-884F-8D2CEA8C87EE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C9243-4D56-40A1-98F4-818EEBB7C4FA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6D244-7785-4484-8104-8E205376B43D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5D525-41A4-4789-BA32-40BB2D251F72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2E70C1-4EAC-476C-A9BB-5A1984C0B060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83CF96-417F-4482-8DCA-2452702AF724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1AE6F1-7D46-4B7A-9562-B9D5F685B101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6BA63C-B941-476A-88D4-E66C4A3D6602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7230D-8160-43DD-AD7F-BA41EEB02A18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2A45BA-5330-469D-8822-65CAE3C4DCFD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FEB1B-6331-491B-897B-E0B3280E361A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9AAA3AB-E65D-4A29-86FE-48DC10EABEE7}" type="datetime1">
              <a:rPr lang="it-IT" noProof="0" smtClean="0"/>
              <a:pPr rtl="0"/>
              <a:t>24/05/2022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 descr="Questa immagine è una forma decorativa astratta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igura a mano libera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4" name="Casella di tes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57356" y="3198892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 SÌ CHE MI CAPISCI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90066" y="5357284"/>
            <a:ext cx="3536195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Galli Francesco, Lini Giorgia, Marini Alessio, Pepe Michele, Pina Lorenzo</a:t>
            </a:r>
          </a:p>
        </p:txBody>
      </p:sp>
      <p:sp>
        <p:nvSpPr>
          <p:cNvPr id="27" name="Tito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/>
          <a:lstStyle/>
          <a:p>
            <a:r>
              <a:rPr lang="it-IT" dirty="0"/>
              <a:t>Risorse umane diapositiva 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5A247B-2093-49CF-9806-4CB877B12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55" y="1957266"/>
            <a:ext cx="645883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799499" y="738390"/>
            <a:ext cx="497769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NECESSARIO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5347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479" y="1961863"/>
            <a:ext cx="4267271" cy="3610932"/>
            <a:chOff x="452744" y="1772097"/>
            <a:chExt cx="4267271" cy="3610932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452744" y="1772097"/>
              <a:ext cx="4267271" cy="353943"/>
              <a:chOff x="452744" y="1931174"/>
              <a:chExt cx="4267271" cy="353943"/>
            </a:xfrm>
          </p:grpSpPr>
          <p:sp>
            <p:nvSpPr>
              <p:cNvPr id="6" name="Rettangolo: Angoli arrotondati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452744" y="1981728"/>
                <a:ext cx="540000" cy="28800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0" y="1931174"/>
                <a:ext cx="3536195" cy="35394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sz="23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Raspberry</a:t>
                </a:r>
                <a:r>
                  <a:rPr lang="it-IT" sz="2300" b="1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it-IT" sz="2300" b="1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Pi</a:t>
                </a:r>
                <a:endParaRPr lang="it-IT" sz="23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B00C2221-E8A7-47E0-B2B2-5A6A32F96791}"/>
                </a:ext>
              </a:extLst>
            </p:cNvPr>
            <p:cNvSpPr/>
            <p:nvPr/>
          </p:nvSpPr>
          <p:spPr>
            <a:xfrm>
              <a:off x="1183820" y="2862463"/>
              <a:ext cx="3536195" cy="3539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3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Microfono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A17B45E-57F0-4725-89C0-3CD74A5097A3}"/>
                </a:ext>
              </a:extLst>
            </p:cNvPr>
            <p:cNvSpPr/>
            <p:nvPr/>
          </p:nvSpPr>
          <p:spPr>
            <a:xfrm>
              <a:off x="1183819" y="3941630"/>
              <a:ext cx="3536195" cy="3539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300" b="1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Cam</a:t>
              </a:r>
              <a:endParaRPr lang="it-IT" sz="23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187696D-0387-46E9-A420-AD2392161D95}"/>
                </a:ext>
              </a:extLst>
            </p:cNvPr>
            <p:cNvSpPr/>
            <p:nvPr/>
          </p:nvSpPr>
          <p:spPr>
            <a:xfrm>
              <a:off x="1183819" y="5029086"/>
              <a:ext cx="3536195" cy="3539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300" b="1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Alexa</a:t>
              </a:r>
              <a:endParaRPr lang="it-IT" sz="23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5649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5649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62" name="Gruppo 61" descr="Questa immagine è la mano di una donna che scrive su un foglio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3195290" y="-694976"/>
            <a:ext cx="9000000" cy="8396478"/>
            <a:chOff x="4597682" y="-482811"/>
            <a:chExt cx="7594319" cy="7296105"/>
          </a:xfrm>
        </p:grpSpPr>
        <p:sp>
          <p:nvSpPr>
            <p:cNvPr id="45" name="Figura a mano libera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1" name="Figura a mano libera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73010" y="-482811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2</a:t>
            </a:r>
          </a:p>
        </p:txBody>
      </p:sp>
      <p:pic>
        <p:nvPicPr>
          <p:cNvPr id="39" name="Immagine 38" descr="Immagine che contiene cupola, palla&#10;&#10;Descrizione generata automaticamente">
            <a:extLst>
              <a:ext uri="{FF2B5EF4-FFF2-40B4-BE49-F238E27FC236}">
                <a16:creationId xmlns:a16="http://schemas.microsoft.com/office/drawing/2014/main" id="{0EB31101-6D47-4D53-8435-D46574192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48" y="870136"/>
            <a:ext cx="2412546" cy="241254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33502CB8-B24B-4305-B19A-E85CE54568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r="5174"/>
          <a:stretch/>
        </p:blipFill>
        <p:spPr>
          <a:xfrm>
            <a:off x="9123322" y="2723103"/>
            <a:ext cx="2738563" cy="3607777"/>
          </a:xfrm>
          <a:prstGeom prst="rect">
            <a:avLst/>
          </a:prstGeom>
        </p:spPr>
      </p:pic>
      <p:sp>
        <p:nvSpPr>
          <p:cNvPr id="26" name="Rettangolo: Angoli arrotondati 5">
            <a:extLst>
              <a:ext uri="{FF2B5EF4-FFF2-40B4-BE49-F238E27FC236}">
                <a16:creationId xmlns:a16="http://schemas.microsoft.com/office/drawing/2014/main" id="{06C43025-0F4F-4F4A-B756-24A14A2A25FF}"/>
              </a:ext>
            </a:extLst>
          </p:cNvPr>
          <p:cNvSpPr/>
          <p:nvPr/>
        </p:nvSpPr>
        <p:spPr>
          <a:xfrm>
            <a:off x="701775" y="4150118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: Angoli arrotondati 5">
            <a:extLst>
              <a:ext uri="{FF2B5EF4-FFF2-40B4-BE49-F238E27FC236}">
                <a16:creationId xmlns:a16="http://schemas.microsoft.com/office/drawing/2014/main" id="{0A05C807-BD5D-46E7-9ADB-E81B4B172250}"/>
              </a:ext>
            </a:extLst>
          </p:cNvPr>
          <p:cNvSpPr/>
          <p:nvPr/>
        </p:nvSpPr>
        <p:spPr>
          <a:xfrm>
            <a:off x="665649" y="3057905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: Angoli arrotondati 5">
            <a:extLst>
              <a:ext uri="{FF2B5EF4-FFF2-40B4-BE49-F238E27FC236}">
                <a16:creationId xmlns:a16="http://schemas.microsoft.com/office/drawing/2014/main" id="{4F3FC22A-8DB2-4EA4-AB95-2E0746B11300}"/>
              </a:ext>
            </a:extLst>
          </p:cNvPr>
          <p:cNvSpPr/>
          <p:nvPr/>
        </p:nvSpPr>
        <p:spPr>
          <a:xfrm>
            <a:off x="692026" y="5238667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1300" y="774700"/>
            <a:ext cx="6095711" cy="5582557"/>
            <a:chOff x="723900" y="968477"/>
            <a:chExt cx="5372100" cy="4921047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63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5" y="968477"/>
              <a:ext cx="3168000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63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63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18" descr="Questa immagine è un'icona di tre persone che interagiscono. ">
              <a:extLst>
                <a:ext uri="{FF2B5EF4-FFF2-40B4-BE49-F238E27FC236}">
                  <a16:creationId xmlns:a16="http://schemas.microsoft.com/office/drawing/2014/main" id="{7BF3ACC0-B381-45FC-900F-55F46E5E7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022" y="4746287"/>
              <a:ext cx="984471" cy="758291"/>
            </a:xfrm>
            <a:custGeom>
              <a:avLst/>
              <a:gdLst>
                <a:gd name="T0" fmla="*/ 0 w 301"/>
                <a:gd name="T1" fmla="*/ 0 h 232"/>
                <a:gd name="T2" fmla="*/ 150 w 301"/>
                <a:gd name="T3" fmla="*/ 232 h 232"/>
                <a:gd name="T4" fmla="*/ 301 w 301"/>
                <a:gd name="T5" fmla="*/ 0 h 232"/>
                <a:gd name="T6" fmla="*/ 150 w 301"/>
                <a:gd name="T7" fmla="*/ 19 h 232"/>
                <a:gd name="T8" fmla="*/ 0 w 301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32">
                  <a:moveTo>
                    <a:pt x="0" y="0"/>
                  </a:moveTo>
                  <a:cubicBezTo>
                    <a:pt x="27" y="92"/>
                    <a:pt x="80" y="172"/>
                    <a:pt x="150" y="232"/>
                  </a:cubicBezTo>
                  <a:cubicBezTo>
                    <a:pt x="220" y="172"/>
                    <a:pt x="273" y="92"/>
                    <a:pt x="301" y="0"/>
                  </a:cubicBezTo>
                  <a:cubicBezTo>
                    <a:pt x="252" y="13"/>
                    <a:pt x="201" y="19"/>
                    <a:pt x="150" y="19"/>
                  </a:cubicBezTo>
                  <a:cubicBezTo>
                    <a:pt x="99" y="19"/>
                    <a:pt x="49" y="13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42000">
                  <a:srgbClr val="6672E4"/>
                </a:gs>
                <a:gs pos="0">
                  <a:srgbClr val="882BE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19" descr="Questa immagine è un'icona di tre persone e un simbolo che rappresenta la connessione a Internet.">
              <a:extLst>
                <a:ext uri="{FF2B5EF4-FFF2-40B4-BE49-F238E27FC236}">
                  <a16:creationId xmlns:a16="http://schemas.microsoft.com/office/drawing/2014/main" id="{9E41B0EC-DA27-4BF7-891C-FC6D7EF3C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608362"/>
              <a:ext cx="1260332" cy="1406761"/>
            </a:xfrm>
            <a:custGeom>
              <a:avLst/>
              <a:gdLst>
                <a:gd name="T0" fmla="*/ 239 w 385"/>
                <a:gd name="T1" fmla="*/ 384 h 430"/>
                <a:gd name="T2" fmla="*/ 385 w 385"/>
                <a:gd name="T3" fmla="*/ 31 h 430"/>
                <a:gd name="T4" fmla="*/ 213 w 385"/>
                <a:gd name="T5" fmla="*/ 0 h 430"/>
                <a:gd name="T6" fmla="*/ 0 w 385"/>
                <a:gd name="T7" fmla="*/ 48 h 430"/>
                <a:gd name="T8" fmla="*/ 186 w 385"/>
                <a:gd name="T9" fmla="*/ 430 h 430"/>
                <a:gd name="T10" fmla="*/ 239 w 385"/>
                <a:gd name="T11" fmla="*/ 384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" h="430">
                  <a:moveTo>
                    <a:pt x="239" y="384"/>
                  </a:moveTo>
                  <a:cubicBezTo>
                    <a:pt x="337" y="286"/>
                    <a:pt x="385" y="159"/>
                    <a:pt x="385" y="31"/>
                  </a:cubicBezTo>
                  <a:cubicBezTo>
                    <a:pt x="331" y="11"/>
                    <a:pt x="273" y="0"/>
                    <a:pt x="213" y="0"/>
                  </a:cubicBezTo>
                  <a:cubicBezTo>
                    <a:pt x="137" y="0"/>
                    <a:pt x="65" y="17"/>
                    <a:pt x="0" y="48"/>
                  </a:cubicBezTo>
                  <a:cubicBezTo>
                    <a:pt x="105" y="150"/>
                    <a:pt x="171" y="285"/>
                    <a:pt x="186" y="430"/>
                  </a:cubicBezTo>
                  <a:cubicBezTo>
                    <a:pt x="205" y="416"/>
                    <a:pt x="222" y="400"/>
                    <a:pt x="239" y="384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20" descr="Questa immagine è un'icona di tre persone e un globo.">
              <a:extLst>
                <a:ext uri="{FF2B5EF4-FFF2-40B4-BE49-F238E27FC236}">
                  <a16:creationId xmlns:a16="http://schemas.microsoft.com/office/drawing/2014/main" id="{BDEE62C1-79C7-4BD6-99A1-2466D37A5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200" y="2608362"/>
              <a:ext cx="1259024" cy="1402839"/>
            </a:xfrm>
            <a:custGeom>
              <a:avLst/>
              <a:gdLst>
                <a:gd name="T0" fmla="*/ 173 w 385"/>
                <a:gd name="T1" fmla="*/ 0 h 429"/>
                <a:gd name="T2" fmla="*/ 1 w 385"/>
                <a:gd name="T3" fmla="*/ 31 h 429"/>
                <a:gd name="T4" fmla="*/ 146 w 385"/>
                <a:gd name="T5" fmla="*/ 384 h 429"/>
                <a:gd name="T6" fmla="*/ 199 w 385"/>
                <a:gd name="T7" fmla="*/ 429 h 429"/>
                <a:gd name="T8" fmla="*/ 385 w 385"/>
                <a:gd name="T9" fmla="*/ 48 h 429"/>
                <a:gd name="T10" fmla="*/ 173 w 385"/>
                <a:gd name="T11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5" h="429">
                  <a:moveTo>
                    <a:pt x="173" y="0"/>
                  </a:moveTo>
                  <a:cubicBezTo>
                    <a:pt x="112" y="0"/>
                    <a:pt x="54" y="11"/>
                    <a:pt x="1" y="31"/>
                  </a:cubicBezTo>
                  <a:cubicBezTo>
                    <a:pt x="0" y="159"/>
                    <a:pt x="49" y="286"/>
                    <a:pt x="146" y="384"/>
                  </a:cubicBezTo>
                  <a:cubicBezTo>
                    <a:pt x="163" y="400"/>
                    <a:pt x="181" y="416"/>
                    <a:pt x="199" y="429"/>
                  </a:cubicBezTo>
                  <a:cubicBezTo>
                    <a:pt x="215" y="285"/>
                    <a:pt x="280" y="150"/>
                    <a:pt x="385" y="48"/>
                  </a:cubicBezTo>
                  <a:cubicBezTo>
                    <a:pt x="320" y="17"/>
                    <a:pt x="249" y="0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21" descr="Questa immagine è un'icona di quattro persone che interagiscono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71674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90" name="Gruppo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621571"/>
              <a:ext cx="330200" cy="346075"/>
              <a:chOff x="2686050" y="3067049"/>
              <a:chExt cx="330200" cy="346075"/>
            </a:xfrm>
          </p:grpSpPr>
          <p:sp>
            <p:nvSpPr>
              <p:cNvPr id="91" name="Ovale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3067049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2" name="Figura a mano libera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3149599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3" name="Ovale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300411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4" name="Figura a mano libera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359149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7" name="Ovale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300411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8" name="Figura a mano libera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359149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99" name="Ovale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300411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0" name="Figura a mano libera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359149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1" name="Figura a mano libera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246436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2" name="Linea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216274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igura a mano libera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6" name="Figura a mano libera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7" name="Ovale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8" name="Figura a mano libera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9" name="Figura a mano libera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0" name="Figura a mano libera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1" name="Ovale 55">
                <a:extLst>
                  <a:ext uri="{FF2B5EF4-FFF2-40B4-BE49-F238E27FC236}">
                    <a16:creationId xmlns:a16="http://schemas.microsoft.com/office/drawing/2014/main" id="{EE9FF2CA-A0D9-41EF-8A6D-06571B57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2" name="Figura a mano libera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3" name="Figura a mano libera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4" name="Figura a mano libera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5" name="Ovale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6" name="Figura a mano libera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7" name="Linea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88" name="Linea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e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5" name="Figura a mano libera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6" name="Ovale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7" name="Figura a mano libera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8" name="Ovale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9" name="Figura a mano libera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0" name="Figura a mano libera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1" name="Figura a mano libera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72" name="Figura a mano libera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sp>
          <p:nvSpPr>
            <p:cNvPr id="63" name="Rettangolo 62" descr="Questa immagine rappresenta tre cerchi sovrapposti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339887" y="4519648"/>
              <a:ext cx="1677232" cy="43088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3100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HARDWARE</a:t>
              </a:r>
            </a:p>
          </p:txBody>
        </p: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2" name="Figura a mano libera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3" name="Figura a mano libera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4" name="Figura a mano libera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5" name="Linea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6" name="Linea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7" name="Linea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8" name="Ovale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9" name="Ovale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0" name="Ovale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61" name="Figura a mano libera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824632" y="4470669"/>
              <a:ext cx="1584594" cy="43409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3200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SOFTWARE</a:t>
              </a: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091315" y="1642784"/>
              <a:ext cx="2628000" cy="42052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it-IT" sz="3100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PROGRAMMATORI</a:t>
              </a:r>
            </a:p>
          </p:txBody>
        </p:sp>
      </p:grpSp>
      <p:sp>
        <p:nvSpPr>
          <p:cNvPr id="107" name="Casella di testo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7313768" y="1141694"/>
            <a:ext cx="360328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COSTI COMPLESSIVI PROGETTO</a:t>
            </a:r>
          </a:p>
        </p:txBody>
      </p: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51014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tangolo: Angoli arrotondati 117">
            <a:extLst>
              <a:ext uri="{FF2B5EF4-FFF2-40B4-BE49-F238E27FC236}">
                <a16:creationId xmlns:a16="http://schemas.microsoft.com/office/drawing/2014/main" id="{A21B85DB-181D-46E7-A9DF-F92B1DF0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29218" y="2798158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24" name="Ovale 123">
            <a:extLst>
              <a:ext uri="{FF2B5EF4-FFF2-40B4-BE49-F238E27FC236}">
                <a16:creationId xmlns:a16="http://schemas.microsoft.com/office/drawing/2014/main" id="{0B8C9A86-3574-4A2E-BC62-481A2BE7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206" name="Gruppo 205" descr="Questa immagine è un'icona di una persona che interagisce con tre persone ">
            <a:extLst>
              <a:ext uri="{FF2B5EF4-FFF2-40B4-BE49-F238E27FC236}">
                <a16:creationId xmlns:a16="http://schemas.microsoft.com/office/drawing/2014/main" id="{23348E2E-A7EF-4B89-8F8D-D88C5354E9D5}"/>
              </a:ext>
            </a:extLst>
          </p:cNvPr>
          <p:cNvGrpSpPr/>
          <p:nvPr/>
        </p:nvGrpSpPr>
        <p:grpSpPr>
          <a:xfrm>
            <a:off x="7319810" y="3423135"/>
            <a:ext cx="4541986" cy="615553"/>
            <a:chOff x="7999616" y="3483460"/>
            <a:chExt cx="4541986" cy="615553"/>
          </a:xfrm>
        </p:grpSpPr>
        <p:sp>
          <p:nvSpPr>
            <p:cNvPr id="190" name="Rettangolo 189">
              <a:extLst>
                <a:ext uri="{FF2B5EF4-FFF2-40B4-BE49-F238E27FC236}">
                  <a16:creationId xmlns:a16="http://schemas.microsoft.com/office/drawing/2014/main" id="{80F4EEC6-F407-4E25-BBB6-C506B28F5A4C}"/>
                </a:ext>
              </a:extLst>
            </p:cNvPr>
            <p:cNvSpPr/>
            <p:nvPr/>
          </p:nvSpPr>
          <p:spPr>
            <a:xfrm>
              <a:off x="8578717" y="3483460"/>
              <a:ext cx="3962885" cy="61555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Programmatori 36.000 € per l’intero progetto</a:t>
              </a:r>
            </a:p>
          </p:txBody>
        </p:sp>
        <p:grpSp>
          <p:nvGrpSpPr>
            <p:cNvPr id="191" name="Gruppo 190">
              <a:extLst>
                <a:ext uri="{FF2B5EF4-FFF2-40B4-BE49-F238E27FC236}">
                  <a16:creationId xmlns:a16="http://schemas.microsoft.com/office/drawing/2014/main" id="{0FD0F77B-65FD-413C-B2B0-1AD539DC68D3}"/>
                </a:ext>
              </a:extLst>
            </p:cNvPr>
            <p:cNvGrpSpPr/>
            <p:nvPr/>
          </p:nvGrpSpPr>
          <p:grpSpPr>
            <a:xfrm>
              <a:off x="7999616" y="3639194"/>
              <a:ext cx="330200" cy="346075"/>
              <a:chOff x="2686050" y="2895601"/>
              <a:chExt cx="330200" cy="346075"/>
            </a:xfrm>
          </p:grpSpPr>
          <p:sp>
            <p:nvSpPr>
              <p:cNvPr id="192" name="Ovale 309">
                <a:extLst>
                  <a:ext uri="{FF2B5EF4-FFF2-40B4-BE49-F238E27FC236}">
                    <a16:creationId xmlns:a16="http://schemas.microsoft.com/office/drawing/2014/main" id="{C57EF862-9A10-430C-8004-66A9241C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3" name="Figura a mano libera 310">
                <a:extLst>
                  <a:ext uri="{FF2B5EF4-FFF2-40B4-BE49-F238E27FC236}">
                    <a16:creationId xmlns:a16="http://schemas.microsoft.com/office/drawing/2014/main" id="{13EA5F29-D427-40C4-AB4D-3D59B3F69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4" name="Ovale 311">
                <a:extLst>
                  <a:ext uri="{FF2B5EF4-FFF2-40B4-BE49-F238E27FC236}">
                    <a16:creationId xmlns:a16="http://schemas.microsoft.com/office/drawing/2014/main" id="{D591DE3C-214D-426A-9B8E-741D87BAF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5" name="Figura a mano libera 312">
                <a:extLst>
                  <a:ext uri="{FF2B5EF4-FFF2-40B4-BE49-F238E27FC236}">
                    <a16:creationId xmlns:a16="http://schemas.microsoft.com/office/drawing/2014/main" id="{921D329D-AC5C-496B-96D4-A220BC49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6" name="Ovale 313">
                <a:extLst>
                  <a:ext uri="{FF2B5EF4-FFF2-40B4-BE49-F238E27FC236}">
                    <a16:creationId xmlns:a16="http://schemas.microsoft.com/office/drawing/2014/main" id="{87933186-B346-44AC-85AA-CA346F5FB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7" name="Figura a mano libera 314">
                <a:extLst>
                  <a:ext uri="{FF2B5EF4-FFF2-40B4-BE49-F238E27FC236}">
                    <a16:creationId xmlns:a16="http://schemas.microsoft.com/office/drawing/2014/main" id="{E0E3BA39-8375-478D-9CF6-4EC743813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8" name="Ovale 315">
                <a:extLst>
                  <a:ext uri="{FF2B5EF4-FFF2-40B4-BE49-F238E27FC236}">
                    <a16:creationId xmlns:a16="http://schemas.microsoft.com/office/drawing/2014/main" id="{550D4481-BC6A-476D-80E1-F12F8ED9F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9" name="Figura a mano libera 316">
                <a:extLst>
                  <a:ext uri="{FF2B5EF4-FFF2-40B4-BE49-F238E27FC236}">
                    <a16:creationId xmlns:a16="http://schemas.microsoft.com/office/drawing/2014/main" id="{951EE685-6291-44F0-81B1-A3B5791D1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00" name="Ovale 317">
                <a:extLst>
                  <a:ext uri="{FF2B5EF4-FFF2-40B4-BE49-F238E27FC236}">
                    <a16:creationId xmlns:a16="http://schemas.microsoft.com/office/drawing/2014/main" id="{1822195B-E26A-4DF0-B1B1-A36823632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01" name="Figura a mano libera 318">
                <a:extLst>
                  <a:ext uri="{FF2B5EF4-FFF2-40B4-BE49-F238E27FC236}">
                    <a16:creationId xmlns:a16="http://schemas.microsoft.com/office/drawing/2014/main" id="{E33AF9C8-AD93-4E36-9887-B8B748838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02" name="Figura a mano libera 319">
                <a:extLst>
                  <a:ext uri="{FF2B5EF4-FFF2-40B4-BE49-F238E27FC236}">
                    <a16:creationId xmlns:a16="http://schemas.microsoft.com/office/drawing/2014/main" id="{3E3913FB-5C76-4699-89D5-5A714541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03" name="Linea 320">
                <a:extLst>
                  <a:ext uri="{FF2B5EF4-FFF2-40B4-BE49-F238E27FC236}">
                    <a16:creationId xmlns:a16="http://schemas.microsoft.com/office/drawing/2014/main" id="{C96335B1-62B8-4482-A67B-BE60CF58E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205" name="Gruppo 204" descr="Questa immagine è un'icona di tre persone che interagiscono. ">
            <a:extLst>
              <a:ext uri="{FF2B5EF4-FFF2-40B4-BE49-F238E27FC236}">
                <a16:creationId xmlns:a16="http://schemas.microsoft.com/office/drawing/2014/main" id="{45696519-F308-4262-9DC5-C541B866A807}"/>
              </a:ext>
            </a:extLst>
          </p:cNvPr>
          <p:cNvGrpSpPr/>
          <p:nvPr/>
        </p:nvGrpSpPr>
        <p:grpSpPr>
          <a:xfrm>
            <a:off x="7317620" y="4398261"/>
            <a:ext cx="4549927" cy="367973"/>
            <a:chOff x="7991679" y="4605394"/>
            <a:chExt cx="4549927" cy="367973"/>
          </a:xfrm>
        </p:grpSpPr>
        <p:grpSp>
          <p:nvGrpSpPr>
            <p:cNvPr id="174" name="Gruppo 173">
              <a:extLst>
                <a:ext uri="{FF2B5EF4-FFF2-40B4-BE49-F238E27FC236}">
                  <a16:creationId xmlns:a16="http://schemas.microsoft.com/office/drawing/2014/main" id="{292DC2AF-B08E-43EC-A60D-B71EFEF8E4D1}"/>
                </a:ext>
              </a:extLst>
            </p:cNvPr>
            <p:cNvGrpSpPr/>
            <p:nvPr/>
          </p:nvGrpSpPr>
          <p:grpSpPr>
            <a:xfrm>
              <a:off x="7991679" y="4627292"/>
              <a:ext cx="346075" cy="346075"/>
              <a:chOff x="3398838" y="2895601"/>
              <a:chExt cx="346075" cy="346075"/>
            </a:xfrm>
          </p:grpSpPr>
          <p:sp>
            <p:nvSpPr>
              <p:cNvPr id="176" name="Figura a mano libera 49">
                <a:extLst>
                  <a:ext uri="{FF2B5EF4-FFF2-40B4-BE49-F238E27FC236}">
                    <a16:creationId xmlns:a16="http://schemas.microsoft.com/office/drawing/2014/main" id="{17CD577B-CBE6-4837-A90F-4F36762E5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7" name="Figura a mano libera 50">
                <a:extLst>
                  <a:ext uri="{FF2B5EF4-FFF2-40B4-BE49-F238E27FC236}">
                    <a16:creationId xmlns:a16="http://schemas.microsoft.com/office/drawing/2014/main" id="{8BB81587-7777-4AE5-985D-5B14D33AD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8" name="Ovale 51">
                <a:extLst>
                  <a:ext uri="{FF2B5EF4-FFF2-40B4-BE49-F238E27FC236}">
                    <a16:creationId xmlns:a16="http://schemas.microsoft.com/office/drawing/2014/main" id="{49EA0197-339C-4417-A18C-DC15037A9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9" name="Figura a mano libera 52">
                <a:extLst>
                  <a:ext uri="{FF2B5EF4-FFF2-40B4-BE49-F238E27FC236}">
                    <a16:creationId xmlns:a16="http://schemas.microsoft.com/office/drawing/2014/main" id="{203C108E-5283-4E7B-B970-0E4DF3AF3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0" name="Figura a mano libera 53">
                <a:extLst>
                  <a:ext uri="{FF2B5EF4-FFF2-40B4-BE49-F238E27FC236}">
                    <a16:creationId xmlns:a16="http://schemas.microsoft.com/office/drawing/2014/main" id="{4A82F405-C833-4408-A2F0-752E2D6C8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1" name="Figura a mano libera 54">
                <a:extLst>
                  <a:ext uri="{FF2B5EF4-FFF2-40B4-BE49-F238E27FC236}">
                    <a16:creationId xmlns:a16="http://schemas.microsoft.com/office/drawing/2014/main" id="{895EA8D0-BBA4-4370-A965-F96A9EDD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2" name="Ovale 55">
                <a:extLst>
                  <a:ext uri="{FF2B5EF4-FFF2-40B4-BE49-F238E27FC236}">
                    <a16:creationId xmlns:a16="http://schemas.microsoft.com/office/drawing/2014/main" id="{94D90E4F-09C7-44B0-9D11-E32A4A020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3" name="Figura a mano libera 56">
                <a:extLst>
                  <a:ext uri="{FF2B5EF4-FFF2-40B4-BE49-F238E27FC236}">
                    <a16:creationId xmlns:a16="http://schemas.microsoft.com/office/drawing/2014/main" id="{0D6D6DA1-3425-44CA-B1CB-B326D2C5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4" name="Figura a mano libera 57">
                <a:extLst>
                  <a:ext uri="{FF2B5EF4-FFF2-40B4-BE49-F238E27FC236}">
                    <a16:creationId xmlns:a16="http://schemas.microsoft.com/office/drawing/2014/main" id="{A25CE64B-B92A-4562-B048-0FA2A21C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5" name="Figura a mano libera 58">
                <a:extLst>
                  <a:ext uri="{FF2B5EF4-FFF2-40B4-BE49-F238E27FC236}">
                    <a16:creationId xmlns:a16="http://schemas.microsoft.com/office/drawing/2014/main" id="{80861AE6-B038-4B8C-9EF0-109DEB591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6" name="Ovale 59">
                <a:extLst>
                  <a:ext uri="{FF2B5EF4-FFF2-40B4-BE49-F238E27FC236}">
                    <a16:creationId xmlns:a16="http://schemas.microsoft.com/office/drawing/2014/main" id="{2505D730-7819-4CDD-9F00-8E9CEC3DF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7" name="Figura a mano libera 60">
                <a:extLst>
                  <a:ext uri="{FF2B5EF4-FFF2-40B4-BE49-F238E27FC236}">
                    <a16:creationId xmlns:a16="http://schemas.microsoft.com/office/drawing/2014/main" id="{88FBFC84-B4E6-4DDD-9DD0-1BB91EA0E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8" name="Linea 61">
                <a:extLst>
                  <a:ext uri="{FF2B5EF4-FFF2-40B4-BE49-F238E27FC236}">
                    <a16:creationId xmlns:a16="http://schemas.microsoft.com/office/drawing/2014/main" id="{9689C86A-B365-433F-B326-C60DC116B4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9" name="Linea 62">
                <a:extLst>
                  <a:ext uri="{FF2B5EF4-FFF2-40B4-BE49-F238E27FC236}">
                    <a16:creationId xmlns:a16="http://schemas.microsoft.com/office/drawing/2014/main" id="{ED368EF9-22A8-4990-9D2E-549C76157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75" name="Rettangolo 174">
              <a:extLst>
                <a:ext uri="{FF2B5EF4-FFF2-40B4-BE49-F238E27FC236}">
                  <a16:creationId xmlns:a16="http://schemas.microsoft.com/office/drawing/2014/main" id="{E522F3F9-ECF0-4D2A-9244-1942DCB20E98}"/>
                </a:ext>
              </a:extLst>
            </p:cNvPr>
            <p:cNvSpPr/>
            <p:nvPr/>
          </p:nvSpPr>
          <p:spPr>
            <a:xfrm>
              <a:off x="8578718" y="4605394"/>
              <a:ext cx="3962888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Hardware: </a:t>
              </a:r>
              <a:r>
                <a:rPr lang="it-IT" sz="2000" b="1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Raspberry</a:t>
              </a:r>
              <a:r>
                <a:rPr lang="it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r>
                <a:rPr lang="it-IT" sz="2000" b="1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Pi</a:t>
              </a:r>
              <a:r>
                <a:rPr lang="it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, circa 50 €</a:t>
              </a:r>
            </a:p>
          </p:txBody>
        </p:sp>
      </p:grpSp>
      <p:grpSp>
        <p:nvGrpSpPr>
          <p:cNvPr id="204" name="Gruppo 203" descr="Questa immagine è un'icona di tre persone con un simbolo che indica la connessione a Internet. ">
            <a:extLst>
              <a:ext uri="{FF2B5EF4-FFF2-40B4-BE49-F238E27FC236}">
                <a16:creationId xmlns:a16="http://schemas.microsoft.com/office/drawing/2014/main" id="{BCE3CAEB-5C3F-4903-9D74-1EC0A2984EE9}"/>
              </a:ext>
            </a:extLst>
          </p:cNvPr>
          <p:cNvGrpSpPr/>
          <p:nvPr/>
        </p:nvGrpSpPr>
        <p:grpSpPr>
          <a:xfrm>
            <a:off x="7319810" y="5143909"/>
            <a:ext cx="4541990" cy="615553"/>
            <a:chOff x="7999616" y="5491967"/>
            <a:chExt cx="4541990" cy="615553"/>
          </a:xfrm>
        </p:grpSpPr>
        <p:grpSp>
          <p:nvGrpSpPr>
            <p:cNvPr id="163" name="Gruppo 162">
              <a:extLst>
                <a:ext uri="{FF2B5EF4-FFF2-40B4-BE49-F238E27FC236}">
                  <a16:creationId xmlns:a16="http://schemas.microsoft.com/office/drawing/2014/main" id="{E79FB62D-7154-40A3-BB31-9A0934208E2F}"/>
                </a:ext>
              </a:extLst>
            </p:cNvPr>
            <p:cNvGrpSpPr/>
            <p:nvPr/>
          </p:nvGrpSpPr>
          <p:grpSpPr>
            <a:xfrm>
              <a:off x="7999616" y="5630472"/>
              <a:ext cx="330200" cy="315913"/>
              <a:chOff x="4127500" y="2909888"/>
              <a:chExt cx="330200" cy="315913"/>
            </a:xfrm>
          </p:grpSpPr>
          <p:sp>
            <p:nvSpPr>
              <p:cNvPr id="165" name="Ovale 268">
                <a:extLst>
                  <a:ext uri="{FF2B5EF4-FFF2-40B4-BE49-F238E27FC236}">
                    <a16:creationId xmlns:a16="http://schemas.microsoft.com/office/drawing/2014/main" id="{BD72EF5D-EE26-4982-B3AB-9CF58444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6" name="Figura a mano libera 269">
                <a:extLst>
                  <a:ext uri="{FF2B5EF4-FFF2-40B4-BE49-F238E27FC236}">
                    <a16:creationId xmlns:a16="http://schemas.microsoft.com/office/drawing/2014/main" id="{D9F3CD5B-3BA2-4D51-A0BD-6E802941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7" name="Ovale 270">
                <a:extLst>
                  <a:ext uri="{FF2B5EF4-FFF2-40B4-BE49-F238E27FC236}">
                    <a16:creationId xmlns:a16="http://schemas.microsoft.com/office/drawing/2014/main" id="{85B43E76-36A9-4667-852E-AD239EC04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8" name="Figura a mano libera 271">
                <a:extLst>
                  <a:ext uri="{FF2B5EF4-FFF2-40B4-BE49-F238E27FC236}">
                    <a16:creationId xmlns:a16="http://schemas.microsoft.com/office/drawing/2014/main" id="{DFF4B198-89FE-47D5-B7B7-8C893ABCC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9" name="Ovale 272">
                <a:extLst>
                  <a:ext uri="{FF2B5EF4-FFF2-40B4-BE49-F238E27FC236}">
                    <a16:creationId xmlns:a16="http://schemas.microsoft.com/office/drawing/2014/main" id="{CE8C1F83-6F38-4A0B-8E08-4398BEC1D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0" name="Figura a mano libera 273">
                <a:extLst>
                  <a:ext uri="{FF2B5EF4-FFF2-40B4-BE49-F238E27FC236}">
                    <a16:creationId xmlns:a16="http://schemas.microsoft.com/office/drawing/2014/main" id="{F5C16A34-C88B-42FA-BC46-1C9471DB8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1" name="Figura a mano libera 274">
                <a:extLst>
                  <a:ext uri="{FF2B5EF4-FFF2-40B4-BE49-F238E27FC236}">
                    <a16:creationId xmlns:a16="http://schemas.microsoft.com/office/drawing/2014/main" id="{1D976AB4-49AA-4482-B357-FA665EA78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2" name="Figura a mano libera 275">
                <a:extLst>
                  <a:ext uri="{FF2B5EF4-FFF2-40B4-BE49-F238E27FC236}">
                    <a16:creationId xmlns:a16="http://schemas.microsoft.com/office/drawing/2014/main" id="{40CDCACF-1136-47C8-A50F-2C6DCEFC7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73" name="Figura a mano libera 276">
                <a:extLst>
                  <a:ext uri="{FF2B5EF4-FFF2-40B4-BE49-F238E27FC236}">
                    <a16:creationId xmlns:a16="http://schemas.microsoft.com/office/drawing/2014/main" id="{E1D8459C-3776-4E84-AC6C-5275955B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206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3E886A0B-A097-4934-BAAA-53B791623B0B}"/>
                </a:ext>
              </a:extLst>
            </p:cNvPr>
            <p:cNvSpPr/>
            <p:nvPr/>
          </p:nvSpPr>
          <p:spPr>
            <a:xfrm>
              <a:off x="8578718" y="5491967"/>
              <a:ext cx="3962888" cy="61555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Server dai 100 ai 130 € al mese + licenze software (2.780 €)</a:t>
              </a:r>
            </a:p>
          </p:txBody>
        </p:sp>
      </p:grpSp>
      <p:sp>
        <p:nvSpPr>
          <p:cNvPr id="112" name="Titolo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5</a:t>
            </a:r>
          </a:p>
        </p:txBody>
      </p:sp>
      <p:sp>
        <p:nvSpPr>
          <p:cNvPr id="127" name="Rettangolo 126">
            <a:extLst>
              <a:ext uri="{FF2B5EF4-FFF2-40B4-BE49-F238E27FC236}">
                <a16:creationId xmlns:a16="http://schemas.microsoft.com/office/drawing/2014/main" id="{6069371B-4276-473E-AE75-8F41F5BC8B5C}"/>
              </a:ext>
            </a:extLst>
          </p:cNvPr>
          <p:cNvSpPr/>
          <p:nvPr/>
        </p:nvSpPr>
        <p:spPr>
          <a:xfrm>
            <a:off x="7898908" y="6089805"/>
            <a:ext cx="3962888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it-IT" sz="20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Per un totale di 55.390 € </a:t>
            </a:r>
          </a:p>
        </p:txBody>
      </p:sp>
      <p:pic>
        <p:nvPicPr>
          <p:cNvPr id="142" name="Immagine 141">
            <a:extLst>
              <a:ext uri="{FF2B5EF4-FFF2-40B4-BE49-F238E27FC236}">
                <a16:creationId xmlns:a16="http://schemas.microsoft.com/office/drawing/2014/main" id="{F1A79DEF-8018-434D-88D1-085EF11217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24" y="6027693"/>
            <a:ext cx="45591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magine 121">
            <a:extLst>
              <a:ext uri="{FF2B5EF4-FFF2-40B4-BE49-F238E27FC236}">
                <a16:creationId xmlns:a16="http://schemas.microsoft.com/office/drawing/2014/main" id="{470070FC-19D0-4354-9BC9-608A5DC4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2895600"/>
              <a:gd name="connsiteX1" fmla="*/ 12192000 w 12192000"/>
              <a:gd name="connsiteY1" fmla="*/ 0 h 2895600"/>
              <a:gd name="connsiteX2" fmla="*/ 12192000 w 12192000"/>
              <a:gd name="connsiteY2" fmla="*/ 2895600 h 2895600"/>
              <a:gd name="connsiteX3" fmla="*/ 0 w 121920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95600">
                <a:moveTo>
                  <a:pt x="0" y="0"/>
                </a:moveTo>
                <a:lnTo>
                  <a:pt x="12192000" y="0"/>
                </a:lnTo>
                <a:lnTo>
                  <a:pt x="12192000" y="2895600"/>
                </a:lnTo>
                <a:lnTo>
                  <a:pt x="0" y="2895600"/>
                </a:lnTo>
                <a:close/>
              </a:path>
            </a:pathLst>
          </a:custGeom>
        </p:spPr>
      </p:pic>
      <p:sp>
        <p:nvSpPr>
          <p:cNvPr id="123" name="Rettangolo 122">
            <a:extLst>
              <a:ext uri="{FF2B5EF4-FFF2-40B4-BE49-F238E27FC236}">
                <a16:creationId xmlns:a16="http://schemas.microsoft.com/office/drawing/2014/main" id="{C9C2C56A-C4D4-4578-84E9-27FD6260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13816" y="3615601"/>
            <a:ext cx="3603287" cy="2051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PERCHÉ ACQUISTARE IL NOSTRO PRODOTTO?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513815" y="5809904"/>
            <a:ext cx="287912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Tu sì che mi capisci</a:t>
            </a:r>
          </a:p>
        </p:txBody>
      </p:sp>
      <p:sp>
        <p:nvSpPr>
          <p:cNvPr id="6" name="Rettangolo: Angoli arrotondati 5">
            <a:extLst>
              <a:ext uri="{FF2B5EF4-FFF2-40B4-BE49-F238E27FC236}">
                <a16:creationId xmlns:a16="http://schemas.microsoft.com/office/drawing/2014/main" id="{C8431200-8E45-4A0C-B12B-CFA1B2C5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5502466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4" name="Parallelogramma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5474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100000">
                <a:srgbClr val="7CEFD8"/>
              </a:gs>
              <a:gs pos="89000">
                <a:srgbClr val="6672E4"/>
              </a:gs>
              <a:gs pos="22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Casella di testo 13">
            <a:extLst>
              <a:ext uri="{FF2B5EF4-FFF2-40B4-BE49-F238E27FC236}">
                <a16:creationId xmlns:a16="http://schemas.microsoft.com/office/drawing/2014/main" id="{A5704BA3-593E-4519-9139-4E1D86366677}"/>
              </a:ext>
            </a:extLst>
          </p:cNvPr>
          <p:cNvSpPr txBox="1"/>
          <p:nvPr/>
        </p:nvSpPr>
        <p:spPr>
          <a:xfrm>
            <a:off x="4453458" y="758006"/>
            <a:ext cx="288824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NOSTRE MOTIVAZIONI SONO:</a:t>
            </a: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EBB415A0-39A4-4597-926D-819C33316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94797" y="1963594"/>
            <a:ext cx="2488295" cy="3394468"/>
            <a:chOff x="5298431" y="2248888"/>
            <a:chExt cx="2488294" cy="3394468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267E4A54-8A0F-43A0-AA7D-F508F05BB2EF}"/>
                </a:ext>
              </a:extLst>
            </p:cNvPr>
            <p:cNvSpPr/>
            <p:nvPr/>
          </p:nvSpPr>
          <p:spPr>
            <a:xfrm>
              <a:off x="5298431" y="2248888"/>
              <a:ext cx="2488294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Moderno e di facile utilizzo</a:t>
              </a:r>
            </a:p>
          </p:txBody>
        </p:sp>
        <p:sp>
          <p:nvSpPr>
            <p:cNvPr id="65" name="Rettangolo 64">
              <a:extLst>
                <a:ext uri="{FF2B5EF4-FFF2-40B4-BE49-F238E27FC236}">
                  <a16:creationId xmlns:a16="http://schemas.microsoft.com/office/drawing/2014/main" id="{D600301E-404F-4763-892B-EE1C3109F4D3}"/>
                </a:ext>
              </a:extLst>
            </p:cNvPr>
            <p:cNvSpPr/>
            <p:nvPr/>
          </p:nvSpPr>
          <p:spPr>
            <a:xfrm>
              <a:off x="5298431" y="3208411"/>
              <a:ext cx="2488294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Interfaccia user </a:t>
              </a:r>
              <a:r>
                <a:rPr lang="it-IT" b="1" i="1" dirty="0" err="1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friendly</a:t>
              </a:r>
              <a:endParaRPr lang="it-IT" b="1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81" name="Rettangolo 80">
              <a:extLst>
                <a:ext uri="{FF2B5EF4-FFF2-40B4-BE49-F238E27FC236}">
                  <a16:creationId xmlns:a16="http://schemas.microsoft.com/office/drawing/2014/main" id="{E7E16F25-9A73-4F49-8593-4DDEE2A8AB5D}"/>
                </a:ext>
              </a:extLst>
            </p:cNvPr>
            <p:cNvSpPr/>
            <p:nvPr/>
          </p:nvSpPr>
          <p:spPr>
            <a:xfrm>
              <a:off x="5298431" y="4101260"/>
              <a:ext cx="2488294" cy="55399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Grafici dettagliati e facili da comprendere </a:t>
              </a:r>
            </a:p>
          </p:txBody>
        </p:sp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9482C2C4-A83F-481A-A4DA-8A5D9AD7A680}"/>
                </a:ext>
              </a:extLst>
            </p:cNvPr>
            <p:cNvSpPr/>
            <p:nvPr/>
          </p:nvSpPr>
          <p:spPr>
            <a:xfrm>
              <a:off x="5298431" y="5089358"/>
              <a:ext cx="2488294" cy="55399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b="1" i="1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Sicurezza per te sia dentro che fuori casa  </a:t>
              </a:r>
            </a:p>
          </p:txBody>
        </p:sp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294AEDC0-6B1D-4A3D-860D-83756CC38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467749" y="2563498"/>
            <a:ext cx="3216747" cy="2938968"/>
            <a:chOff x="8483138" y="1972948"/>
            <a:chExt cx="3047139" cy="2666036"/>
          </a:xfrm>
        </p:grpSpPr>
        <p:sp>
          <p:nvSpPr>
            <p:cNvPr id="101" name="Casella di testo 100">
              <a:extLst>
                <a:ext uri="{FF2B5EF4-FFF2-40B4-BE49-F238E27FC236}">
                  <a16:creationId xmlns:a16="http://schemas.microsoft.com/office/drawing/2014/main" id="{CAECCF3F-B2FA-4F0A-96EE-B54207D66547}"/>
                </a:ext>
              </a:extLst>
            </p:cNvPr>
            <p:cNvSpPr txBox="1"/>
            <p:nvPr/>
          </p:nvSpPr>
          <p:spPr>
            <a:xfrm>
              <a:off x="8483139" y="1972948"/>
              <a:ext cx="30471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PROGETTO INNOVATIVO</a:t>
              </a:r>
            </a:p>
          </p:txBody>
        </p:sp>
        <p:sp>
          <p:nvSpPr>
            <p:cNvPr id="104" name="Casella di testo 103">
              <a:extLst>
                <a:ext uri="{FF2B5EF4-FFF2-40B4-BE49-F238E27FC236}">
                  <a16:creationId xmlns:a16="http://schemas.microsoft.com/office/drawing/2014/main" id="{36650A66-75C3-4933-AFC0-6AB58DFE89D9}"/>
                </a:ext>
              </a:extLst>
            </p:cNvPr>
            <p:cNvSpPr txBox="1"/>
            <p:nvPr/>
          </p:nvSpPr>
          <p:spPr>
            <a:xfrm>
              <a:off x="8483139" y="3050965"/>
              <a:ext cx="30471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ALTO POTENZIALE</a:t>
              </a:r>
            </a:p>
          </p:txBody>
        </p:sp>
        <p:sp>
          <p:nvSpPr>
            <p:cNvPr id="106" name="Casella di testo 105">
              <a:extLst>
                <a:ext uri="{FF2B5EF4-FFF2-40B4-BE49-F238E27FC236}">
                  <a16:creationId xmlns:a16="http://schemas.microsoft.com/office/drawing/2014/main" id="{2BACDD99-66AF-423B-B714-10B1BD09EBE4}"/>
                </a:ext>
              </a:extLst>
            </p:cNvPr>
            <p:cNvSpPr txBox="1"/>
            <p:nvPr/>
          </p:nvSpPr>
          <p:spPr>
            <a:xfrm>
              <a:off x="8483139" y="4023431"/>
              <a:ext cx="304713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CONSEGUENTI GUADAGNI</a:t>
              </a:r>
            </a:p>
          </p:txBody>
        </p: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281FF210-334C-43FA-80C2-0E1E9F3F51C4}"/>
                </a:ext>
              </a:extLst>
            </p:cNvPr>
            <p:cNvCxnSpPr>
              <a:cxnSpLocks/>
            </p:cNvCxnSpPr>
            <p:nvPr/>
          </p:nvCxnSpPr>
          <p:spPr>
            <a:xfrm>
              <a:off x="8488201" y="3577245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8F599308-2B51-4D9D-9F9B-2C2E81CA918F}"/>
                </a:ext>
              </a:extLst>
            </p:cNvPr>
            <p:cNvCxnSpPr>
              <a:cxnSpLocks/>
            </p:cNvCxnSpPr>
            <p:nvPr/>
          </p:nvCxnSpPr>
          <p:spPr>
            <a:xfrm>
              <a:off x="8483138" y="2547871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ito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3</a:t>
            </a:r>
          </a:p>
        </p:txBody>
      </p:sp>
      <p:cxnSp>
        <p:nvCxnSpPr>
          <p:cNvPr id="102" name="Connettore diritto 101">
            <a:extLst>
              <a:ext uri="{FF2B5EF4-FFF2-40B4-BE49-F238E27FC236}">
                <a16:creationId xmlns:a16="http://schemas.microsoft.com/office/drawing/2014/main" id="{269074D8-67B0-48DC-9DDB-5E40B5D8363E}"/>
              </a:ext>
            </a:extLst>
          </p:cNvPr>
          <p:cNvCxnSpPr>
            <a:cxnSpLocks/>
          </p:cNvCxnSpPr>
          <p:nvPr/>
        </p:nvCxnSpPr>
        <p:spPr>
          <a:xfrm>
            <a:off x="8467750" y="5428132"/>
            <a:ext cx="31628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tangolo: Angoli arrotondati 5">
            <a:extLst>
              <a:ext uri="{FF2B5EF4-FFF2-40B4-BE49-F238E27FC236}">
                <a16:creationId xmlns:a16="http://schemas.microsoft.com/office/drawing/2014/main" id="{B0D0A1C9-2976-4CBC-8D08-8838FDA64D99}"/>
              </a:ext>
            </a:extLst>
          </p:cNvPr>
          <p:cNvSpPr/>
          <p:nvPr/>
        </p:nvSpPr>
        <p:spPr>
          <a:xfrm>
            <a:off x="4361060" y="2907568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6" name="Rettangolo: Angoli arrotondati 5">
            <a:extLst>
              <a:ext uri="{FF2B5EF4-FFF2-40B4-BE49-F238E27FC236}">
                <a16:creationId xmlns:a16="http://schemas.microsoft.com/office/drawing/2014/main" id="{93A2F5F2-0BF9-460F-AF0D-9B5095CD767D}"/>
              </a:ext>
            </a:extLst>
          </p:cNvPr>
          <p:cNvSpPr/>
          <p:nvPr/>
        </p:nvSpPr>
        <p:spPr>
          <a:xfrm>
            <a:off x="4361060" y="1956553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7" name="Rettangolo: Angoli arrotondati 5">
            <a:extLst>
              <a:ext uri="{FF2B5EF4-FFF2-40B4-BE49-F238E27FC236}">
                <a16:creationId xmlns:a16="http://schemas.microsoft.com/office/drawing/2014/main" id="{054D896E-F257-4F0F-99BE-BC97B46F2F64}"/>
              </a:ext>
            </a:extLst>
          </p:cNvPr>
          <p:cNvSpPr/>
          <p:nvPr/>
        </p:nvSpPr>
        <p:spPr>
          <a:xfrm>
            <a:off x="4359186" y="4813998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78" name="Rettangolo: Angoli arrotondati 5">
            <a:extLst>
              <a:ext uri="{FF2B5EF4-FFF2-40B4-BE49-F238E27FC236}">
                <a16:creationId xmlns:a16="http://schemas.microsoft.com/office/drawing/2014/main" id="{7D357EA9-1D46-41DE-925D-699C61206BB4}"/>
              </a:ext>
            </a:extLst>
          </p:cNvPr>
          <p:cNvSpPr/>
          <p:nvPr/>
        </p:nvSpPr>
        <p:spPr>
          <a:xfrm>
            <a:off x="4359186" y="3829485"/>
            <a:ext cx="540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448574A8-320B-4DF2-B762-A30DD49DF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621127" y="1585476"/>
            <a:ext cx="0" cy="396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3185896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Grazie per l’attenzione!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30315" y="-287619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D45CE27-F5D9-45C8-B720-C67A917F15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2" y="2190227"/>
            <a:ext cx="645881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 di testo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4903393" y="4726515"/>
            <a:ext cx="22794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Tu sì che mi capisci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9DF162EE-A4BE-4D4C-9A3C-51FC2F765D81}"/>
              </a:ext>
            </a:extLst>
          </p:cNvPr>
          <p:cNvSpPr txBox="1">
            <a:spLocks/>
          </p:cNvSpPr>
          <p:nvPr/>
        </p:nvSpPr>
        <p:spPr>
          <a:xfrm>
            <a:off x="1737814" y="5268166"/>
            <a:ext cx="8386937" cy="7793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it-IT" sz="1800" dirty="0">
                <a:latin typeface="Segoe UI" panose="020B0502040204020203" pitchFamily="34" charset="0"/>
                <a:cs typeface="Segoe UI" panose="020B0502040204020203" pitchFamily="34" charset="0"/>
              </a:rPr>
              <a:t>Dall’esigenza di sentirci in sicurezza vivendo da soli e soprattutto per aiutare le persone anziane o con difficoltà.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37501" y="5170803"/>
            <a:ext cx="159418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4292440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 COSA NASCE LA NOSTRA IDEA?</a:t>
            </a:r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2700" y="1794009"/>
            <a:ext cx="12204700" cy="2514602"/>
            <a:chOff x="-12700" y="2162907"/>
            <a:chExt cx="12204700" cy="2514602"/>
          </a:xfrm>
        </p:grpSpPr>
        <p:pic>
          <p:nvPicPr>
            <p:cNvPr id="2" name="Immagine 1" descr="Un gruppo di persone sedute a una scrivania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ttangolo 2" descr="Queste è un'immagine di una scrivania con computer portatili e persone che lavorano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Arco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02C4BAC1-CFE0-4BB6-AB1E-3D97B9D3C37C}"/>
                </a:ext>
              </a:extLst>
            </p:cNvPr>
            <p:cNvGrpSpPr/>
            <p:nvPr/>
          </p:nvGrpSpPr>
          <p:grpSpPr>
            <a:xfrm>
              <a:off x="9871788" y="2706779"/>
              <a:ext cx="1431827" cy="1456895"/>
              <a:chOff x="7168469" y="2677815"/>
              <a:chExt cx="1431827" cy="1456895"/>
            </a:xfrm>
          </p:grpSpPr>
          <p:sp>
            <p:nvSpPr>
              <p:cNvPr id="54" name="Arco 53">
                <a:extLst>
                  <a:ext uri="{FF2B5EF4-FFF2-40B4-BE49-F238E27FC236}">
                    <a16:creationId xmlns:a16="http://schemas.microsoft.com/office/drawing/2014/main" id="{2CC348C5-CD52-4041-A9DC-8F47C9D04352}"/>
                  </a:ext>
                </a:extLst>
              </p:cNvPr>
              <p:cNvSpPr/>
              <p:nvPr/>
            </p:nvSpPr>
            <p:spPr>
              <a:xfrm>
                <a:off x="7168469" y="2702884"/>
                <a:ext cx="1431827" cy="1431826"/>
              </a:xfrm>
              <a:prstGeom prst="arc">
                <a:avLst>
                  <a:gd name="adj1" fmla="val 16200000"/>
                  <a:gd name="adj2" fmla="val 17724961"/>
                </a:avLst>
              </a:prstGeom>
              <a:ln w="38100">
                <a:gradFill>
                  <a:gsLst>
                    <a:gs pos="0">
                      <a:srgbClr val="7BEBD8"/>
                    </a:gs>
                    <a:gs pos="8000">
                      <a:srgbClr val="6B8DE1"/>
                    </a:gs>
                    <a:gs pos="100000">
                      <a:srgbClr val="8335E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55" name="Ovale 54">
                <a:extLst>
                  <a:ext uri="{FF2B5EF4-FFF2-40B4-BE49-F238E27FC236}">
                    <a16:creationId xmlns:a16="http://schemas.microsoft.com/office/drawing/2014/main" id="{083CA45F-7535-4D5F-A010-B7B38ED57BC7}"/>
                  </a:ext>
                </a:extLst>
              </p:cNvPr>
              <p:cNvSpPr/>
              <p:nvPr/>
            </p:nvSpPr>
            <p:spPr>
              <a:xfrm>
                <a:off x="8095353" y="2677815"/>
                <a:ext cx="239688" cy="239687"/>
              </a:xfrm>
              <a:prstGeom prst="ellipse">
                <a:avLst/>
              </a:prstGeom>
              <a:solidFill>
                <a:srgbClr val="8335E5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</p:grpSp>
        <p:sp>
          <p:nvSpPr>
            <p:cNvPr id="64" name="Arco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66" name="Arco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45" name="Titolo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7</a:t>
            </a:r>
          </a:p>
        </p:txBody>
      </p: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ttangolo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4297327" y="5868224"/>
            <a:ext cx="3597344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ESIGENZE E UTENZA</a:t>
            </a:r>
            <a:endParaRPr lang="it-IT" sz="2400" dirty="0">
              <a:solidFill>
                <a:srgbClr val="002060"/>
              </a:solidFill>
            </a:endParaRPr>
          </a:p>
        </p:txBody>
      </p:sp>
      <p:grpSp>
        <p:nvGrpSpPr>
          <p:cNvPr id="27" name="Gruppo 26" descr="Questa immagine rappresenta un uomo visto da dietro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127375"/>
            <a:ext cx="2668588" cy="2679700"/>
            <a:chOff x="4832350" y="3127375"/>
            <a:chExt cx="2668588" cy="2679700"/>
          </a:xfrm>
        </p:grpSpPr>
        <p:sp>
          <p:nvSpPr>
            <p:cNvPr id="5" name="Figura a mano libera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" name="Forma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" name="Figura a mano libera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0" name="Figura a mano libera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1" name="Figura a mano libera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2" name="Figura a mano libera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3" name="Figura a mano libera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4" name="Figura a mano libera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" name="Figura a mano libera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6" name="Figura a mano libera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7" name="Figura a mano libera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" name="Figura a mano libera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uppo 40" descr="Questa immagine è un'icona di tre persone che interagiscono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3456549" y="1896958"/>
            <a:ext cx="1397000" cy="1397000"/>
            <a:chOff x="3438525" y="2143125"/>
            <a:chExt cx="1397000" cy="1397000"/>
          </a:xfrm>
        </p:grpSpPr>
        <p:sp>
          <p:nvSpPr>
            <p:cNvPr id="33" name="Figura a mano libera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166" name="Gruppo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igura a mano libera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8" name="Figura a mano libera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9" name="Ovale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0" name="Figura a mano libera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1" name="Figura a mano libera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2" name="Figura a mano libera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3" name="Ovale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4" name="Figura a mano libera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5" name="Figura a mano libera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6" name="Figura a mano libera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7" name="Ovale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8" name="Figura a mano libera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9" name="Linea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0" name="Linea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181" name="Gruppo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3" name="Figura a mano libera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5" name="Figura a mano libera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7" name="Figura a mano libera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8" name="Figura a mano libera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9" name="Figura a mano libera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0" name="Figura a mano libera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39" name="Gruppo 38" descr="Questa immagine è un'icona di tre persone che interagiscono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289005" y="1861542"/>
            <a:ext cx="1397000" cy="1397000"/>
            <a:chOff x="7356475" y="2143125"/>
            <a:chExt cx="1397000" cy="1397000"/>
          </a:xfrm>
        </p:grpSpPr>
        <p:sp>
          <p:nvSpPr>
            <p:cNvPr id="35" name="Figura a mano libera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213" name="Gruppo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igura a mano libera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5" name="Figura a mano libera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6" name="Ovale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7" name="Figura a mano libera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8" name="Figura a mano libera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9" name="Figura a mano libera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0" name="Ovale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1" name="Figura a mano libera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2" name="Figura a mano libera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3" name="Figura a mano libera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4" name="Ovale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5" name="Figura a mano libera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6" name="Linea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27" name="Linea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A64F8879-D01A-46C0-82F4-C2574F51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80897" y="4279833"/>
            <a:ext cx="1598853" cy="1141845"/>
            <a:chOff x="9695998" y="4157408"/>
            <a:chExt cx="1734002" cy="1141845"/>
          </a:xfrm>
        </p:grpSpPr>
        <p:sp>
          <p:nvSpPr>
            <p:cNvPr id="331" name="Casella di testo 330">
              <a:extLst>
                <a:ext uri="{FF2B5EF4-FFF2-40B4-BE49-F238E27FC236}">
                  <a16:creationId xmlns:a16="http://schemas.microsoft.com/office/drawing/2014/main" id="{62109C55-9EBC-4778-80D4-D55D22307915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UTENZA:</a:t>
              </a:r>
            </a:p>
          </p:txBody>
        </p:sp>
        <p:sp>
          <p:nvSpPr>
            <p:cNvPr id="332" name="Rettangolo 331">
              <a:extLst>
                <a:ext uri="{FF2B5EF4-FFF2-40B4-BE49-F238E27FC236}">
                  <a16:creationId xmlns:a16="http://schemas.microsoft.com/office/drawing/2014/main" id="{779BDC05-BA31-44EF-B695-331F1F3CEBCA}"/>
                </a:ext>
              </a:extLst>
            </p:cNvPr>
            <p:cNvSpPr/>
            <p:nvPr/>
          </p:nvSpPr>
          <p:spPr>
            <a:xfrm>
              <a:off x="9695998" y="4468256"/>
              <a:ext cx="1729394" cy="83099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chiunque voglia soddisfare codeste esigenze</a:t>
              </a:r>
            </a:p>
          </p:txBody>
        </p:sp>
      </p:grpSp>
      <p:grpSp>
        <p:nvGrpSpPr>
          <p:cNvPr id="336" name="Gruppo 335">
            <a:extLst>
              <a:ext uri="{FF2B5EF4-FFF2-40B4-BE49-F238E27FC236}">
                <a16:creationId xmlns:a16="http://schemas.microsoft.com/office/drawing/2014/main" id="{28F9A76E-D468-407E-9575-CEACF445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86346" y="1852917"/>
            <a:ext cx="1598856" cy="1661814"/>
            <a:chOff x="9695995" y="4157408"/>
            <a:chExt cx="1734005" cy="1661814"/>
          </a:xfrm>
        </p:grpSpPr>
        <p:sp>
          <p:nvSpPr>
            <p:cNvPr id="337" name="Casella di testo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ESIGENZA UMANA:</a:t>
              </a:r>
            </a:p>
          </p:txBody>
        </p:sp>
        <p:sp>
          <p:nvSpPr>
            <p:cNvPr id="338" name="Rettangolo 337">
              <a:extLst>
                <a:ext uri="{FF2B5EF4-FFF2-40B4-BE49-F238E27FC236}">
                  <a16:creationId xmlns:a16="http://schemas.microsoft.com/office/drawing/2014/main" id="{9DE6A47E-C4CC-416D-9C28-3273394521C8}"/>
                </a:ext>
              </a:extLst>
            </p:cNvPr>
            <p:cNvSpPr/>
            <p:nvPr/>
          </p:nvSpPr>
          <p:spPr>
            <a:xfrm>
              <a:off x="9695995" y="4711226"/>
              <a:ext cx="1729394" cy="110799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skills di </a:t>
              </a:r>
              <a:r>
                <a:rPr lang="it-IT" b="1" i="1" dirty="0" err="1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Alexa</a:t>
              </a:r>
              <a:r>
                <a:rPr lang="it-IT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che possono migliorare lo stato d’animo</a:t>
              </a: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9CDDA2C-6FA4-497B-A320-3ED782990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94114" y="1834287"/>
            <a:ext cx="1862798" cy="1665758"/>
            <a:chOff x="1159110" y="2203556"/>
            <a:chExt cx="1862798" cy="1665758"/>
          </a:xfrm>
        </p:grpSpPr>
        <p:sp>
          <p:nvSpPr>
            <p:cNvPr id="340" name="Casella di testo 339">
              <a:extLst>
                <a:ext uri="{FF2B5EF4-FFF2-40B4-BE49-F238E27FC236}">
                  <a16:creationId xmlns:a16="http://schemas.microsoft.com/office/drawing/2014/main" id="{246A1BD9-59BD-467C-9A84-D6A5E4382773}"/>
                </a:ext>
              </a:extLst>
            </p:cNvPr>
            <p:cNvSpPr txBox="1"/>
            <p:nvPr/>
          </p:nvSpPr>
          <p:spPr>
            <a:xfrm>
              <a:off x="1427303" y="2203556"/>
              <a:ext cx="159460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it-IT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ESIGENZA STATISTICA:</a:t>
              </a:r>
            </a:p>
          </p:txBody>
        </p:sp>
        <p:sp>
          <p:nvSpPr>
            <p:cNvPr id="341" name="Rettangolo 340">
              <a:extLst>
                <a:ext uri="{FF2B5EF4-FFF2-40B4-BE49-F238E27FC236}">
                  <a16:creationId xmlns:a16="http://schemas.microsoft.com/office/drawing/2014/main" id="{594EDD4C-FB3C-4D67-A0E0-448BE5307678}"/>
                </a:ext>
              </a:extLst>
            </p:cNvPr>
            <p:cNvSpPr/>
            <p:nvPr/>
          </p:nvSpPr>
          <p:spPr>
            <a:xfrm>
              <a:off x="1159110" y="2761318"/>
              <a:ext cx="1853704" cy="110799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it-IT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mostrare al proprietario l’andamento dell’umore</a:t>
              </a:r>
            </a:p>
          </p:txBody>
        </p:sp>
      </p:grpSp>
      <p:grpSp>
        <p:nvGrpSpPr>
          <p:cNvPr id="342" name="Gruppo 341">
            <a:extLst>
              <a:ext uri="{FF2B5EF4-FFF2-40B4-BE49-F238E27FC236}">
                <a16:creationId xmlns:a16="http://schemas.microsoft.com/office/drawing/2014/main" id="{6ADA542D-B2D5-4962-8376-A598260B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4847" y="4343286"/>
            <a:ext cx="1598853" cy="1137061"/>
            <a:chOff x="9695998" y="4157408"/>
            <a:chExt cx="1734002" cy="1137061"/>
          </a:xfrm>
        </p:grpSpPr>
        <p:sp>
          <p:nvSpPr>
            <p:cNvPr id="343" name="Casella di testo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9700605" y="4157408"/>
              <a:ext cx="172939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rtl="0"/>
              <a:r>
                <a:rPr lang="it-IT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ESIGENZA DI SICUREZZA:</a:t>
              </a:r>
            </a:p>
          </p:txBody>
        </p:sp>
        <p:sp>
          <p:nvSpPr>
            <p:cNvPr id="344" name="Rettangolo 343">
              <a:extLst>
                <a:ext uri="{FF2B5EF4-FFF2-40B4-BE49-F238E27FC236}">
                  <a16:creationId xmlns:a16="http://schemas.microsoft.com/office/drawing/2014/main" id="{2BA0C149-973C-4722-BF48-FF9DE9B8BC55}"/>
                </a:ext>
              </a:extLst>
            </p:cNvPr>
            <p:cNvSpPr/>
            <p:nvPr/>
          </p:nvSpPr>
          <p:spPr>
            <a:xfrm>
              <a:off x="9695998" y="4740471"/>
              <a:ext cx="1729394" cy="55399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it-IT" b="1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monitorare chi entra in casa</a:t>
              </a:r>
            </a:p>
          </p:txBody>
        </p:sp>
      </p:grpSp>
      <p:sp>
        <p:nvSpPr>
          <p:cNvPr id="346" name="Casella di testo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3357078" y="384713"/>
            <a:ext cx="47285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algn="ctr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 ESIGENZE CERCA DI SODDISFARE E PER CHE TIPOLOGIA DI UTENZA È DEDICATO:</a:t>
            </a:r>
          </a:p>
        </p:txBody>
      </p:sp>
      <p:sp>
        <p:nvSpPr>
          <p:cNvPr id="125" name="Titolo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4</a:t>
            </a:r>
          </a:p>
        </p:txBody>
      </p:sp>
      <p:grpSp>
        <p:nvGrpSpPr>
          <p:cNvPr id="253" name="Gruppo 252" descr="Questa immagine è un'icona di tre persone che interagiscono. ">
            <a:extLst>
              <a:ext uri="{FF2B5EF4-FFF2-40B4-BE49-F238E27FC236}">
                <a16:creationId xmlns:a16="http://schemas.microsoft.com/office/drawing/2014/main" id="{0A19F3C2-8B86-4C08-9CF0-E76E9663A888}"/>
              </a:ext>
            </a:extLst>
          </p:cNvPr>
          <p:cNvGrpSpPr/>
          <p:nvPr/>
        </p:nvGrpSpPr>
        <p:grpSpPr>
          <a:xfrm>
            <a:off x="2719206" y="4180297"/>
            <a:ext cx="1397000" cy="1397000"/>
            <a:chOff x="3438525" y="2143125"/>
            <a:chExt cx="1397000" cy="1397000"/>
          </a:xfrm>
        </p:grpSpPr>
        <p:sp>
          <p:nvSpPr>
            <p:cNvPr id="254" name="Figura a mano libera 25">
              <a:extLst>
                <a:ext uri="{FF2B5EF4-FFF2-40B4-BE49-F238E27FC236}">
                  <a16:creationId xmlns:a16="http://schemas.microsoft.com/office/drawing/2014/main" id="{170C251C-ECD8-4AE4-955F-0B98F73AA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255" name="Gruppo 254">
              <a:extLst>
                <a:ext uri="{FF2B5EF4-FFF2-40B4-BE49-F238E27FC236}">
                  <a16:creationId xmlns:a16="http://schemas.microsoft.com/office/drawing/2014/main" id="{BCE72CB7-BE98-47C4-96FD-35BB295FC001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256" name="Figura a mano libera 49">
                <a:extLst>
                  <a:ext uri="{FF2B5EF4-FFF2-40B4-BE49-F238E27FC236}">
                    <a16:creationId xmlns:a16="http://schemas.microsoft.com/office/drawing/2014/main" id="{37BC3796-66D5-4C30-91AE-312ADC02A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57" name="Figura a mano libera 50">
                <a:extLst>
                  <a:ext uri="{FF2B5EF4-FFF2-40B4-BE49-F238E27FC236}">
                    <a16:creationId xmlns:a16="http://schemas.microsoft.com/office/drawing/2014/main" id="{F9202AD5-9C1C-444B-93B4-BED8C05C2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58" name="Ovale 51">
                <a:extLst>
                  <a:ext uri="{FF2B5EF4-FFF2-40B4-BE49-F238E27FC236}">
                    <a16:creationId xmlns:a16="http://schemas.microsoft.com/office/drawing/2014/main" id="{3C0EA4C6-FE18-4DB3-87CB-9F894A1D4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59" name="Figura a mano libera 52">
                <a:extLst>
                  <a:ext uri="{FF2B5EF4-FFF2-40B4-BE49-F238E27FC236}">
                    <a16:creationId xmlns:a16="http://schemas.microsoft.com/office/drawing/2014/main" id="{838AC105-058B-4F85-8810-20324560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0" name="Figura a mano libera 53">
                <a:extLst>
                  <a:ext uri="{FF2B5EF4-FFF2-40B4-BE49-F238E27FC236}">
                    <a16:creationId xmlns:a16="http://schemas.microsoft.com/office/drawing/2014/main" id="{FFCFCF3E-C6B0-455B-8930-6355985BB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1" name="Figura a mano libera 54">
                <a:extLst>
                  <a:ext uri="{FF2B5EF4-FFF2-40B4-BE49-F238E27FC236}">
                    <a16:creationId xmlns:a16="http://schemas.microsoft.com/office/drawing/2014/main" id="{DDCAE4BE-2C85-4337-AE56-3176F1EBE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2" name="Ovale 55">
                <a:extLst>
                  <a:ext uri="{FF2B5EF4-FFF2-40B4-BE49-F238E27FC236}">
                    <a16:creationId xmlns:a16="http://schemas.microsoft.com/office/drawing/2014/main" id="{81F38AB2-6EAA-4E70-B980-BE2B4020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3" name="Figura a mano libera 56">
                <a:extLst>
                  <a:ext uri="{FF2B5EF4-FFF2-40B4-BE49-F238E27FC236}">
                    <a16:creationId xmlns:a16="http://schemas.microsoft.com/office/drawing/2014/main" id="{55E49FBE-6B66-4E92-B85F-AF5CA728D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4" name="Figura a mano libera 57">
                <a:extLst>
                  <a:ext uri="{FF2B5EF4-FFF2-40B4-BE49-F238E27FC236}">
                    <a16:creationId xmlns:a16="http://schemas.microsoft.com/office/drawing/2014/main" id="{2CE6383C-C8DE-41E6-8933-F855CD277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5" name="Figura a mano libera 58">
                <a:extLst>
                  <a:ext uri="{FF2B5EF4-FFF2-40B4-BE49-F238E27FC236}">
                    <a16:creationId xmlns:a16="http://schemas.microsoft.com/office/drawing/2014/main" id="{E0900D8F-0E98-4504-B020-DFB5C09D4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6" name="Ovale 59">
                <a:extLst>
                  <a:ext uri="{FF2B5EF4-FFF2-40B4-BE49-F238E27FC236}">
                    <a16:creationId xmlns:a16="http://schemas.microsoft.com/office/drawing/2014/main" id="{083D2A5A-5E71-4DCF-95CA-0C6638656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7" name="Figura a mano libera 60">
                <a:extLst>
                  <a:ext uri="{FF2B5EF4-FFF2-40B4-BE49-F238E27FC236}">
                    <a16:creationId xmlns:a16="http://schemas.microsoft.com/office/drawing/2014/main" id="{208DF84F-EFD6-492E-8CFA-E75BC2FA3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8" name="Linea 61">
                <a:extLst>
                  <a:ext uri="{FF2B5EF4-FFF2-40B4-BE49-F238E27FC236}">
                    <a16:creationId xmlns:a16="http://schemas.microsoft.com/office/drawing/2014/main" id="{3B7753C5-536E-494B-97CF-C9D736F71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69" name="Linea 62">
                <a:extLst>
                  <a:ext uri="{FF2B5EF4-FFF2-40B4-BE49-F238E27FC236}">
                    <a16:creationId xmlns:a16="http://schemas.microsoft.com/office/drawing/2014/main" id="{51872425-A40A-45D0-BE80-724A855DD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270" name="Gruppo 269" descr="Questa immagine è un'icona di tre persone che interagiscono. ">
            <a:extLst>
              <a:ext uri="{FF2B5EF4-FFF2-40B4-BE49-F238E27FC236}">
                <a16:creationId xmlns:a16="http://schemas.microsoft.com/office/drawing/2014/main" id="{B5BABF59-1FC8-44CC-A3E4-20D366A180AC}"/>
              </a:ext>
            </a:extLst>
          </p:cNvPr>
          <p:cNvGrpSpPr/>
          <p:nvPr/>
        </p:nvGrpSpPr>
        <p:grpSpPr>
          <a:xfrm>
            <a:off x="8091413" y="4232038"/>
            <a:ext cx="1397000" cy="1397000"/>
            <a:chOff x="3438525" y="2143125"/>
            <a:chExt cx="1397000" cy="1397000"/>
          </a:xfrm>
        </p:grpSpPr>
        <p:sp>
          <p:nvSpPr>
            <p:cNvPr id="271" name="Figura a mano libera 25">
              <a:extLst>
                <a:ext uri="{FF2B5EF4-FFF2-40B4-BE49-F238E27FC236}">
                  <a16:creationId xmlns:a16="http://schemas.microsoft.com/office/drawing/2014/main" id="{14BDF414-FABE-43F2-B97E-4F60BA79C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272" name="Gruppo 271">
              <a:extLst>
                <a:ext uri="{FF2B5EF4-FFF2-40B4-BE49-F238E27FC236}">
                  <a16:creationId xmlns:a16="http://schemas.microsoft.com/office/drawing/2014/main" id="{A76D1E9F-AC35-4E8C-B378-AF6BE1E6B7AD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273" name="Figura a mano libera 49">
                <a:extLst>
                  <a:ext uri="{FF2B5EF4-FFF2-40B4-BE49-F238E27FC236}">
                    <a16:creationId xmlns:a16="http://schemas.microsoft.com/office/drawing/2014/main" id="{AB4865F7-2614-4105-9882-2CA4D9384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4" name="Figura a mano libera 50">
                <a:extLst>
                  <a:ext uri="{FF2B5EF4-FFF2-40B4-BE49-F238E27FC236}">
                    <a16:creationId xmlns:a16="http://schemas.microsoft.com/office/drawing/2014/main" id="{71E685E7-4EB4-4AE8-BBBD-0C6F75333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5" name="Ovale 51">
                <a:extLst>
                  <a:ext uri="{FF2B5EF4-FFF2-40B4-BE49-F238E27FC236}">
                    <a16:creationId xmlns:a16="http://schemas.microsoft.com/office/drawing/2014/main" id="{762F4700-5B33-49B0-8765-54BE730A6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6" name="Figura a mano libera 52">
                <a:extLst>
                  <a:ext uri="{FF2B5EF4-FFF2-40B4-BE49-F238E27FC236}">
                    <a16:creationId xmlns:a16="http://schemas.microsoft.com/office/drawing/2014/main" id="{F3604EF5-8761-4AE1-A01D-C9C38D0D6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7" name="Figura a mano libera 53">
                <a:extLst>
                  <a:ext uri="{FF2B5EF4-FFF2-40B4-BE49-F238E27FC236}">
                    <a16:creationId xmlns:a16="http://schemas.microsoft.com/office/drawing/2014/main" id="{7B7DD160-E1E1-40C4-A120-EBCC8F0D9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8" name="Figura a mano libera 54">
                <a:extLst>
                  <a:ext uri="{FF2B5EF4-FFF2-40B4-BE49-F238E27FC236}">
                    <a16:creationId xmlns:a16="http://schemas.microsoft.com/office/drawing/2014/main" id="{31375FA4-6B44-4579-818B-2111F1F5B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79" name="Ovale 55">
                <a:extLst>
                  <a:ext uri="{FF2B5EF4-FFF2-40B4-BE49-F238E27FC236}">
                    <a16:creationId xmlns:a16="http://schemas.microsoft.com/office/drawing/2014/main" id="{3830D207-6DE8-432F-AC0E-A10D1D4C9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0" name="Figura a mano libera 56">
                <a:extLst>
                  <a:ext uri="{FF2B5EF4-FFF2-40B4-BE49-F238E27FC236}">
                    <a16:creationId xmlns:a16="http://schemas.microsoft.com/office/drawing/2014/main" id="{D9D39945-4259-4433-8545-8A376BE29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1" name="Figura a mano libera 57">
                <a:extLst>
                  <a:ext uri="{FF2B5EF4-FFF2-40B4-BE49-F238E27FC236}">
                    <a16:creationId xmlns:a16="http://schemas.microsoft.com/office/drawing/2014/main" id="{C56C588E-D167-49DE-A626-2A789123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2" name="Figura a mano libera 58">
                <a:extLst>
                  <a:ext uri="{FF2B5EF4-FFF2-40B4-BE49-F238E27FC236}">
                    <a16:creationId xmlns:a16="http://schemas.microsoft.com/office/drawing/2014/main" id="{B40A3653-0921-4149-A268-398F2CB9F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3" name="Ovale 59">
                <a:extLst>
                  <a:ext uri="{FF2B5EF4-FFF2-40B4-BE49-F238E27FC236}">
                    <a16:creationId xmlns:a16="http://schemas.microsoft.com/office/drawing/2014/main" id="{1DE4020F-8CCA-4962-8C32-90FC80381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4" name="Figura a mano libera 60">
                <a:extLst>
                  <a:ext uri="{FF2B5EF4-FFF2-40B4-BE49-F238E27FC236}">
                    <a16:creationId xmlns:a16="http://schemas.microsoft.com/office/drawing/2014/main" id="{26DB677B-84CE-41A8-9373-C54940184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5" name="Linea 61">
                <a:extLst>
                  <a:ext uri="{FF2B5EF4-FFF2-40B4-BE49-F238E27FC236}">
                    <a16:creationId xmlns:a16="http://schemas.microsoft.com/office/drawing/2014/main" id="{067D8C41-79E5-4585-83C3-D562CA41E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86" name="Linea 62">
                <a:extLst>
                  <a:ext uri="{FF2B5EF4-FFF2-40B4-BE49-F238E27FC236}">
                    <a16:creationId xmlns:a16="http://schemas.microsoft.com/office/drawing/2014/main" id="{A769905E-88AD-43FC-87A0-11DAD8D31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 descr="Questa immagine è una forma decorativa astratta. ">
            <a:extLst>
              <a:ext uri="{FF2B5EF4-FFF2-40B4-BE49-F238E27FC236}">
                <a16:creationId xmlns:a16="http://schemas.microsoft.com/office/drawing/2014/main" id="{E215465E-B41B-4B40-BFE6-B1C975D5625D}"/>
              </a:ext>
            </a:extLst>
          </p:cNvPr>
          <p:cNvGrpSpPr/>
          <p:nvPr/>
        </p:nvGrpSpPr>
        <p:grpSpPr>
          <a:xfrm rot="-1680000">
            <a:off x="894328" y="-3323330"/>
            <a:ext cx="10440000" cy="13680000"/>
            <a:chOff x="4795703" y="-2927071"/>
            <a:chExt cx="9058985" cy="12311978"/>
          </a:xfrm>
        </p:grpSpPr>
        <p:sp>
          <p:nvSpPr>
            <p:cNvPr id="7" name="Figura a mano libera 10">
              <a:extLst>
                <a:ext uri="{FF2B5EF4-FFF2-40B4-BE49-F238E27FC236}">
                  <a16:creationId xmlns:a16="http://schemas.microsoft.com/office/drawing/2014/main" id="{D3C46DDB-7E39-42D7-BC91-E143A1015C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795703" y="-2133623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11">
              <a:extLst>
                <a:ext uri="{FF2B5EF4-FFF2-40B4-BE49-F238E27FC236}">
                  <a16:creationId xmlns:a16="http://schemas.microsoft.com/office/drawing/2014/main" id="{8509028E-AAEF-486B-A8FC-8C6052A7C6C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97793" y="-2927071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12">
              <a:extLst>
                <a:ext uri="{FF2B5EF4-FFF2-40B4-BE49-F238E27FC236}">
                  <a16:creationId xmlns:a16="http://schemas.microsoft.com/office/drawing/2014/main" id="{B4CEBA4B-6EEF-4282-AC43-0030741E3A5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1" name="Casella di testo 56">
            <a:extLst>
              <a:ext uri="{FF2B5EF4-FFF2-40B4-BE49-F238E27FC236}">
                <a16:creationId xmlns:a16="http://schemas.microsoft.com/office/drawing/2014/main" id="{4C84075D-17CA-4EE1-AAC2-8E8A2D03276B}"/>
              </a:ext>
            </a:extLst>
          </p:cNvPr>
          <p:cNvSpPr txBox="1"/>
          <p:nvPr/>
        </p:nvSpPr>
        <p:spPr>
          <a:xfrm>
            <a:off x="632605" y="5415705"/>
            <a:ext cx="8305749" cy="978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ESEMPIO CONTROLLO INGRESSI NELL’ABITAZIONE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501131-4FEB-62C8-2E21-F4A57CA1E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83" y="549703"/>
            <a:ext cx="10796452" cy="58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 descr="Questa immagine è una forma decorativa astratta. ">
            <a:extLst>
              <a:ext uri="{FF2B5EF4-FFF2-40B4-BE49-F238E27FC236}">
                <a16:creationId xmlns:a16="http://schemas.microsoft.com/office/drawing/2014/main" id="{E215465E-B41B-4B40-BFE6-B1C975D5625D}"/>
              </a:ext>
            </a:extLst>
          </p:cNvPr>
          <p:cNvGrpSpPr/>
          <p:nvPr/>
        </p:nvGrpSpPr>
        <p:grpSpPr>
          <a:xfrm rot="-1680000">
            <a:off x="894340" y="-3336978"/>
            <a:ext cx="10440000" cy="13680000"/>
            <a:chOff x="4795703" y="-2927071"/>
            <a:chExt cx="9058985" cy="12311978"/>
          </a:xfrm>
        </p:grpSpPr>
        <p:sp>
          <p:nvSpPr>
            <p:cNvPr id="7" name="Figura a mano libera 10">
              <a:extLst>
                <a:ext uri="{FF2B5EF4-FFF2-40B4-BE49-F238E27FC236}">
                  <a16:creationId xmlns:a16="http://schemas.microsoft.com/office/drawing/2014/main" id="{D3C46DDB-7E39-42D7-BC91-E143A1015C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795703" y="-2133623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11">
              <a:extLst>
                <a:ext uri="{FF2B5EF4-FFF2-40B4-BE49-F238E27FC236}">
                  <a16:creationId xmlns:a16="http://schemas.microsoft.com/office/drawing/2014/main" id="{8509028E-AAEF-486B-A8FC-8C6052A7C6C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97793" y="-2927071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12">
              <a:extLst>
                <a:ext uri="{FF2B5EF4-FFF2-40B4-BE49-F238E27FC236}">
                  <a16:creationId xmlns:a16="http://schemas.microsoft.com/office/drawing/2014/main" id="{B4CEBA4B-6EEF-4282-AC43-0030741E3A5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1" name="Casella di testo 56">
            <a:extLst>
              <a:ext uri="{FF2B5EF4-FFF2-40B4-BE49-F238E27FC236}">
                <a16:creationId xmlns:a16="http://schemas.microsoft.com/office/drawing/2014/main" id="{4C84075D-17CA-4EE1-AAC2-8E8A2D03276B}"/>
              </a:ext>
            </a:extLst>
          </p:cNvPr>
          <p:cNvSpPr txBox="1"/>
          <p:nvPr/>
        </p:nvSpPr>
        <p:spPr>
          <a:xfrm>
            <a:off x="641587" y="5594507"/>
            <a:ext cx="8305749" cy="564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ESEMPIO RILEVAMENTO EMOZIONI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A31C72-A594-73ED-DE6D-816600F9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2" y="268493"/>
            <a:ext cx="10201275" cy="6019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57D96FF-B428-F984-9D45-032EF49DA0A8}"/>
              </a:ext>
            </a:extLst>
          </p:cNvPr>
          <p:cNvSpPr txBox="1"/>
          <p:nvPr/>
        </p:nvSpPr>
        <p:spPr>
          <a:xfrm>
            <a:off x="7942099" y="4026691"/>
            <a:ext cx="222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(Sviluppo futuro)</a:t>
            </a:r>
          </a:p>
        </p:txBody>
      </p:sp>
    </p:spTree>
    <p:extLst>
      <p:ext uri="{BB962C8B-B14F-4D97-AF65-F5344CB8AC3E}">
        <p14:creationId xmlns:p14="http://schemas.microsoft.com/office/powerpoint/2010/main" val="53218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344007"/>
            <a:ext cx="6224717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it-IT" sz="3200" dirty="0"/>
              <a:t>Descrizione del progetto</a:t>
            </a:r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171A55DA-183A-4D18-85CD-0F3BC09D5269}"/>
              </a:ext>
            </a:extLst>
          </p:cNvPr>
          <p:cNvSpPr txBox="1"/>
          <p:nvPr/>
        </p:nvSpPr>
        <p:spPr>
          <a:xfrm>
            <a:off x="726781" y="1800992"/>
            <a:ext cx="288373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it-IT" b="1" dirty="0">
                <a:latin typeface="Segoe UI" panose="020B0502040204020203" pitchFamily="34" charset="0"/>
              </a:rPr>
              <a:t>Tu sì che mi capisci</a:t>
            </a:r>
          </a:p>
        </p:txBody>
      </p: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2D732C95-5F88-4013-B13B-3A9F05760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80" y="2573257"/>
            <a:ext cx="6190262" cy="2980256"/>
            <a:chOff x="726781" y="3291935"/>
            <a:chExt cx="5047061" cy="2416525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7AEFDBF9-3FF7-41D9-B79E-12A22F941417}"/>
                </a:ext>
              </a:extLst>
            </p:cNvPr>
            <p:cNvGrpSpPr/>
            <p:nvPr/>
          </p:nvGrpSpPr>
          <p:grpSpPr>
            <a:xfrm>
              <a:off x="755664" y="3291989"/>
              <a:ext cx="593945" cy="593205"/>
              <a:chOff x="5459412" y="1395413"/>
              <a:chExt cx="1273175" cy="1271588"/>
            </a:xfrm>
          </p:grpSpPr>
          <p:sp>
            <p:nvSpPr>
              <p:cNvPr id="7" name="Ovale 26" descr="Questa immagine è un'icona di una persona che interagisce con tre persone.">
                <a:extLst>
                  <a:ext uri="{FF2B5EF4-FFF2-40B4-BE49-F238E27FC236}">
                    <a16:creationId xmlns:a16="http://schemas.microsoft.com/office/drawing/2014/main" id="{FBD1C069-BF74-4E4D-8790-D34807934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12" y="1395413"/>
                <a:ext cx="1273175" cy="1271588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AA14590B-EBFC-4E01-B049-4B69FD257C40}"/>
                  </a:ext>
                </a:extLst>
              </p:cNvPr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9" name="Ovale 309">
                  <a:extLst>
                    <a:ext uri="{FF2B5EF4-FFF2-40B4-BE49-F238E27FC236}">
                      <a16:creationId xmlns:a16="http://schemas.microsoft.com/office/drawing/2014/main" id="{5AEEE69E-56A2-4F76-959B-DBA45C4FF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0" name="Figura a mano libera 310">
                  <a:extLst>
                    <a:ext uri="{FF2B5EF4-FFF2-40B4-BE49-F238E27FC236}">
                      <a16:creationId xmlns:a16="http://schemas.microsoft.com/office/drawing/2014/main" id="{874BDC66-65E6-4586-A008-2D699867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1" name="Ovale 311">
                  <a:extLst>
                    <a:ext uri="{FF2B5EF4-FFF2-40B4-BE49-F238E27FC236}">
                      <a16:creationId xmlns:a16="http://schemas.microsoft.com/office/drawing/2014/main" id="{4D348DD5-AFBE-4257-8F13-C20C20DF5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2" name="Figura a mano libera 312">
                  <a:extLst>
                    <a:ext uri="{FF2B5EF4-FFF2-40B4-BE49-F238E27FC236}">
                      <a16:creationId xmlns:a16="http://schemas.microsoft.com/office/drawing/2014/main" id="{E2A473D4-97EB-49F3-A0DB-6CFDF78C9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3" name="Ovale 313">
                  <a:extLst>
                    <a:ext uri="{FF2B5EF4-FFF2-40B4-BE49-F238E27FC236}">
                      <a16:creationId xmlns:a16="http://schemas.microsoft.com/office/drawing/2014/main" id="{5B12A1CA-047F-4806-8B0F-48E54DD73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4" name="Figura a mano libera 314">
                  <a:extLst>
                    <a:ext uri="{FF2B5EF4-FFF2-40B4-BE49-F238E27FC236}">
                      <a16:creationId xmlns:a16="http://schemas.microsoft.com/office/drawing/2014/main" id="{6A6BCFB1-C475-4115-A2C4-A04DCB8A0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5" name="Ovale 315">
                  <a:extLst>
                    <a:ext uri="{FF2B5EF4-FFF2-40B4-BE49-F238E27FC236}">
                      <a16:creationId xmlns:a16="http://schemas.microsoft.com/office/drawing/2014/main" id="{6D7D7898-AB23-44CF-B4B7-14134CAAC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6" name="Figura a mano libera 316">
                  <a:extLst>
                    <a:ext uri="{FF2B5EF4-FFF2-40B4-BE49-F238E27FC236}">
                      <a16:creationId xmlns:a16="http://schemas.microsoft.com/office/drawing/2014/main" id="{D81FFC69-D74A-40D5-A6A1-41EE7BEDF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7" name="Ovale 317">
                  <a:extLst>
                    <a:ext uri="{FF2B5EF4-FFF2-40B4-BE49-F238E27FC236}">
                      <a16:creationId xmlns:a16="http://schemas.microsoft.com/office/drawing/2014/main" id="{F628086C-5658-4153-B087-AE51C20EA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8" name="Figura a mano libera 318">
                  <a:extLst>
                    <a:ext uri="{FF2B5EF4-FFF2-40B4-BE49-F238E27FC236}">
                      <a16:creationId xmlns:a16="http://schemas.microsoft.com/office/drawing/2014/main" id="{6CB8EE4B-0598-47EC-88C7-44A258247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19" name="Figura a mano libera 319">
                  <a:extLst>
                    <a:ext uri="{FF2B5EF4-FFF2-40B4-BE49-F238E27FC236}">
                      <a16:creationId xmlns:a16="http://schemas.microsoft.com/office/drawing/2014/main" id="{722DB457-A03A-4844-B278-B3A7F306D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20" name="Linea 320">
                  <a:extLst>
                    <a:ext uri="{FF2B5EF4-FFF2-40B4-BE49-F238E27FC236}">
                      <a16:creationId xmlns:a16="http://schemas.microsoft.com/office/drawing/2014/main" id="{1343E704-6E14-43FA-A430-466A296211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</p:grp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1358996A-EA88-48BC-9B83-DE3A74596973}"/>
                </a:ext>
              </a:extLst>
            </p:cNvPr>
            <p:cNvGrpSpPr/>
            <p:nvPr/>
          </p:nvGrpSpPr>
          <p:grpSpPr>
            <a:xfrm>
              <a:off x="726781" y="4174000"/>
              <a:ext cx="651710" cy="651710"/>
              <a:chOff x="3438525" y="2143125"/>
              <a:chExt cx="1397000" cy="1397000"/>
            </a:xfrm>
          </p:grpSpPr>
          <p:sp>
            <p:nvSpPr>
              <p:cNvPr id="22" name="Figura a mano libera 25" descr="Questa immagine è un'icona di tre persone che interagiscono. ">
                <a:extLst>
                  <a:ext uri="{FF2B5EF4-FFF2-40B4-BE49-F238E27FC236}">
                    <a16:creationId xmlns:a16="http://schemas.microsoft.com/office/drawing/2014/main" id="{40B3D9E3-FB50-4DB5-9EC1-B0A5C874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5" y="2143125"/>
                <a:ext cx="1397000" cy="1397000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80E448E9-8D3E-4E87-8BD9-BB0A5FCE4314}"/>
                  </a:ext>
                </a:extLst>
              </p:cNvPr>
              <p:cNvGrpSpPr/>
              <p:nvPr/>
            </p:nvGrpSpPr>
            <p:grpSpPr>
              <a:xfrm>
                <a:off x="3810316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24" name="Figura a mano libera 49">
                  <a:extLst>
                    <a:ext uri="{FF2B5EF4-FFF2-40B4-BE49-F238E27FC236}">
                      <a16:creationId xmlns:a16="http://schemas.microsoft.com/office/drawing/2014/main" id="{900FD381-E04C-464E-9532-96CE76EC4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25" name="Figura a mano libera 50">
                  <a:extLst>
                    <a:ext uri="{FF2B5EF4-FFF2-40B4-BE49-F238E27FC236}">
                      <a16:creationId xmlns:a16="http://schemas.microsoft.com/office/drawing/2014/main" id="{0AAA747D-35DC-4EE0-9D32-BF78DC5D6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26" name="Ovale 51">
                  <a:extLst>
                    <a:ext uri="{FF2B5EF4-FFF2-40B4-BE49-F238E27FC236}">
                      <a16:creationId xmlns:a16="http://schemas.microsoft.com/office/drawing/2014/main" id="{503777B0-93DB-41FF-AF12-988F22D8E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27" name="Figura a mano libera 52">
                  <a:extLst>
                    <a:ext uri="{FF2B5EF4-FFF2-40B4-BE49-F238E27FC236}">
                      <a16:creationId xmlns:a16="http://schemas.microsoft.com/office/drawing/2014/main" id="{5BECC3A3-CC8C-45CE-B1CA-43711BF0D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28" name="Figura a mano libera 53">
                  <a:extLst>
                    <a:ext uri="{FF2B5EF4-FFF2-40B4-BE49-F238E27FC236}">
                      <a16:creationId xmlns:a16="http://schemas.microsoft.com/office/drawing/2014/main" id="{B5171D60-1DF1-499A-9F39-FC24C343E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29" name="Figura a mano libera 54">
                  <a:extLst>
                    <a:ext uri="{FF2B5EF4-FFF2-40B4-BE49-F238E27FC236}">
                      <a16:creationId xmlns:a16="http://schemas.microsoft.com/office/drawing/2014/main" id="{CFD9B5F6-AFF8-4993-89AE-D69E67210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0" name="Ovale 55">
                  <a:extLst>
                    <a:ext uri="{FF2B5EF4-FFF2-40B4-BE49-F238E27FC236}">
                      <a16:creationId xmlns:a16="http://schemas.microsoft.com/office/drawing/2014/main" id="{36BFA32B-FA26-4754-93F4-487DE832F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1" name="Figura a mano libera 56">
                  <a:extLst>
                    <a:ext uri="{FF2B5EF4-FFF2-40B4-BE49-F238E27FC236}">
                      <a16:creationId xmlns:a16="http://schemas.microsoft.com/office/drawing/2014/main" id="{303EC14D-2E2D-4E85-BB11-A039F98B7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2" name="Figura a mano libera 57">
                  <a:extLst>
                    <a:ext uri="{FF2B5EF4-FFF2-40B4-BE49-F238E27FC236}">
                      <a16:creationId xmlns:a16="http://schemas.microsoft.com/office/drawing/2014/main" id="{E13CAB86-D647-424D-B8CD-E02875AB7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3" name="Figura a mano libera 58">
                  <a:extLst>
                    <a:ext uri="{FF2B5EF4-FFF2-40B4-BE49-F238E27FC236}">
                      <a16:creationId xmlns:a16="http://schemas.microsoft.com/office/drawing/2014/main" id="{B7261918-764A-4F85-9EEF-5EB3BA32E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4" name="Ovale 59">
                  <a:extLst>
                    <a:ext uri="{FF2B5EF4-FFF2-40B4-BE49-F238E27FC236}">
                      <a16:creationId xmlns:a16="http://schemas.microsoft.com/office/drawing/2014/main" id="{0E109123-F859-4F4E-8CD0-F7BB960AF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5" name="Figura a mano libera 60">
                  <a:extLst>
                    <a:ext uri="{FF2B5EF4-FFF2-40B4-BE49-F238E27FC236}">
                      <a16:creationId xmlns:a16="http://schemas.microsoft.com/office/drawing/2014/main" id="{4C0C0DDF-7D59-46B7-B96E-6172A73F8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6" name="Linea 61">
                  <a:extLst>
                    <a:ext uri="{FF2B5EF4-FFF2-40B4-BE49-F238E27FC236}">
                      <a16:creationId xmlns:a16="http://schemas.microsoft.com/office/drawing/2014/main" id="{B11953D6-9857-4A56-A60D-A53A04E59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37" name="Linea 62">
                  <a:extLst>
                    <a:ext uri="{FF2B5EF4-FFF2-40B4-BE49-F238E27FC236}">
                      <a16:creationId xmlns:a16="http://schemas.microsoft.com/office/drawing/2014/main" id="{1C2A1C5E-D452-4250-A462-D29A31FF5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AE196388-4F72-4D90-94F1-AEE1648035B5}"/>
                </a:ext>
              </a:extLst>
            </p:cNvPr>
            <p:cNvGrpSpPr/>
            <p:nvPr/>
          </p:nvGrpSpPr>
          <p:grpSpPr>
            <a:xfrm>
              <a:off x="756034" y="5114515"/>
              <a:ext cx="593205" cy="593945"/>
              <a:chOff x="2690812" y="4162425"/>
              <a:chExt cx="1271588" cy="1273175"/>
            </a:xfrm>
          </p:grpSpPr>
          <p:sp>
            <p:nvSpPr>
              <p:cNvPr id="39" name="Ovale 24" descr="Questa immagine è un'icona di tre persone e un globo.">
                <a:extLst>
                  <a:ext uri="{FF2B5EF4-FFF2-40B4-BE49-F238E27FC236}">
                    <a16:creationId xmlns:a16="http://schemas.microsoft.com/office/drawing/2014/main" id="{037EDB3C-87C4-4FA9-9513-4A8E2BA33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812" y="4162425"/>
                <a:ext cx="1271588" cy="1273175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D8E4B96B-58FD-4E6A-AF13-C5020615E0FE}"/>
                  </a:ext>
                </a:extLst>
              </p:cNvPr>
              <p:cNvGrpSpPr/>
              <p:nvPr/>
            </p:nvGrpSpPr>
            <p:grpSpPr>
              <a:xfrm>
                <a:off x="3011359" y="4426329"/>
                <a:ext cx="610282" cy="674403"/>
                <a:chOff x="4841875" y="2895601"/>
                <a:chExt cx="344488" cy="346075"/>
              </a:xfrm>
            </p:grpSpPr>
            <p:sp>
              <p:nvSpPr>
                <p:cNvPr id="41" name="Figura a mano libera 258">
                  <a:extLst>
                    <a:ext uri="{FF2B5EF4-FFF2-40B4-BE49-F238E27FC236}">
                      <a16:creationId xmlns:a16="http://schemas.microsoft.com/office/drawing/2014/main" id="{9171BF0F-A8C1-40E4-8B5E-018BF6635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2" name="Figura a mano libera 259">
                  <a:extLst>
                    <a:ext uri="{FF2B5EF4-FFF2-40B4-BE49-F238E27FC236}">
                      <a16:creationId xmlns:a16="http://schemas.microsoft.com/office/drawing/2014/main" id="{B64E9334-097C-4CB9-9617-46C8650E4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3" name="Figura a mano libera 260">
                  <a:extLst>
                    <a:ext uri="{FF2B5EF4-FFF2-40B4-BE49-F238E27FC236}">
                      <a16:creationId xmlns:a16="http://schemas.microsoft.com/office/drawing/2014/main" id="{B9A1BA9E-445A-47A3-ADC3-32683BF48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4" name="Linea 261">
                  <a:extLst>
                    <a:ext uri="{FF2B5EF4-FFF2-40B4-BE49-F238E27FC236}">
                      <a16:creationId xmlns:a16="http://schemas.microsoft.com/office/drawing/2014/main" id="{C3A77B5D-68B1-4090-BBC4-B0E5DCEC1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5" name="Linea 262">
                  <a:extLst>
                    <a:ext uri="{FF2B5EF4-FFF2-40B4-BE49-F238E27FC236}">
                      <a16:creationId xmlns:a16="http://schemas.microsoft.com/office/drawing/2014/main" id="{1A7BA1EA-CD95-424F-8A0A-F35B3CB9B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6" name="Linea 263">
                  <a:extLst>
                    <a:ext uri="{FF2B5EF4-FFF2-40B4-BE49-F238E27FC236}">
                      <a16:creationId xmlns:a16="http://schemas.microsoft.com/office/drawing/2014/main" id="{31E345C1-BFCC-4770-880A-DBB426F702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7" name="Ovale 264">
                  <a:extLst>
                    <a:ext uri="{FF2B5EF4-FFF2-40B4-BE49-F238E27FC236}">
                      <a16:creationId xmlns:a16="http://schemas.microsoft.com/office/drawing/2014/main" id="{19215AFA-FCFF-4C23-9FA1-5D129B00D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8" name="Ovale 265">
                  <a:extLst>
                    <a:ext uri="{FF2B5EF4-FFF2-40B4-BE49-F238E27FC236}">
                      <a16:creationId xmlns:a16="http://schemas.microsoft.com/office/drawing/2014/main" id="{BD2367C6-5620-4A86-9127-9FEB49685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49" name="Ovale 266">
                  <a:extLst>
                    <a:ext uri="{FF2B5EF4-FFF2-40B4-BE49-F238E27FC236}">
                      <a16:creationId xmlns:a16="http://schemas.microsoft.com/office/drawing/2014/main" id="{DAEB3F93-9D9D-4620-87D0-9DEB1033E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  <p:sp>
              <p:nvSpPr>
                <p:cNvPr id="50" name="Figura a mano libera 267">
                  <a:extLst>
                    <a:ext uri="{FF2B5EF4-FFF2-40B4-BE49-F238E27FC236}">
                      <a16:creationId xmlns:a16="http://schemas.microsoft.com/office/drawing/2014/main" id="{39E2F49B-9389-47F1-9AD1-A580B79C3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it-IT" dirty="0"/>
                </a:p>
              </p:txBody>
            </p: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72F7507E-84C4-43E3-8F05-07666B4AA53B}"/>
                </a:ext>
              </a:extLst>
            </p:cNvPr>
            <p:cNvGrpSpPr/>
            <p:nvPr/>
          </p:nvGrpSpPr>
          <p:grpSpPr>
            <a:xfrm>
              <a:off x="1492730" y="3291935"/>
              <a:ext cx="4278390" cy="593187"/>
              <a:chOff x="1547325" y="3107917"/>
              <a:chExt cx="2650473" cy="264648"/>
            </a:xfrm>
          </p:grpSpPr>
          <p:sp>
            <p:nvSpPr>
              <p:cNvPr id="82" name="Rettangolo: Angoli arrotondati 81">
                <a:extLst>
                  <a:ext uri="{FF2B5EF4-FFF2-40B4-BE49-F238E27FC236}">
                    <a16:creationId xmlns:a16="http://schemas.microsoft.com/office/drawing/2014/main" id="{BCEB1F2F-367D-41AE-A066-F8669215D8F2}"/>
                  </a:ext>
                </a:extLst>
              </p:cNvPr>
              <p:cNvSpPr/>
              <p:nvPr/>
            </p:nvSpPr>
            <p:spPr>
              <a:xfrm>
                <a:off x="1776633" y="3107940"/>
                <a:ext cx="2421165" cy="264625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0"/>
                <a:endParaRPr lang="it-IT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ttangolo: Angoli arrotondati 82">
                <a:extLst>
                  <a:ext uri="{FF2B5EF4-FFF2-40B4-BE49-F238E27FC236}">
                    <a16:creationId xmlns:a16="http://schemas.microsoft.com/office/drawing/2014/main" id="{F7F9128D-E30C-4733-AE4B-3863B632A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547325" y="3107917"/>
                <a:ext cx="1458429" cy="2646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9000"/>
                    </a:srgbClr>
                  </a:gs>
                  <a:gs pos="81000">
                    <a:srgbClr val="6672E4">
                      <a:alpha val="84000"/>
                    </a:srgbClr>
                  </a:gs>
                  <a:gs pos="100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t-IT" dirty="0"/>
              </a:p>
            </p:txBody>
          </p: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C0891A01-8A14-486D-93D7-756C1B0A9EF0}"/>
                </a:ext>
              </a:extLst>
            </p:cNvPr>
            <p:cNvGrpSpPr/>
            <p:nvPr/>
          </p:nvGrpSpPr>
          <p:grpSpPr>
            <a:xfrm>
              <a:off x="1495584" y="4174003"/>
              <a:ext cx="4275538" cy="593552"/>
              <a:chOff x="1549092" y="3085182"/>
              <a:chExt cx="2648705" cy="264809"/>
            </a:xfrm>
          </p:grpSpPr>
          <p:sp>
            <p:nvSpPr>
              <p:cNvPr id="87" name="Rettangolo: Angoli arrotondati 86">
                <a:extLst>
                  <a:ext uri="{FF2B5EF4-FFF2-40B4-BE49-F238E27FC236}">
                    <a16:creationId xmlns:a16="http://schemas.microsoft.com/office/drawing/2014/main" id="{BEC06DD3-CCF5-4FA9-B6A5-88C2AD698D60}"/>
                  </a:ext>
                </a:extLst>
              </p:cNvPr>
              <p:cNvSpPr/>
              <p:nvPr/>
            </p:nvSpPr>
            <p:spPr>
              <a:xfrm>
                <a:off x="1776632" y="3085182"/>
                <a:ext cx="2421165" cy="26462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0"/>
                <a:endParaRPr lang="it-IT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ttangolo: Angoli arrotondati 87">
                <a:extLst>
                  <a:ext uri="{FF2B5EF4-FFF2-40B4-BE49-F238E27FC236}">
                    <a16:creationId xmlns:a16="http://schemas.microsoft.com/office/drawing/2014/main" id="{AD9B3B86-FE3B-4F92-A920-9858B368D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549092" y="3085369"/>
                <a:ext cx="1458429" cy="26462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9000"/>
                    </a:srgbClr>
                  </a:gs>
                  <a:gs pos="81000">
                    <a:srgbClr val="6672E4">
                      <a:alpha val="84000"/>
                    </a:srgbClr>
                  </a:gs>
                  <a:gs pos="100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0"/>
                <a:endParaRPr lang="it-IT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Gruppo 88">
              <a:extLst>
                <a:ext uri="{FF2B5EF4-FFF2-40B4-BE49-F238E27FC236}">
                  <a16:creationId xmlns:a16="http://schemas.microsoft.com/office/drawing/2014/main" id="{DCB2CD80-A7D2-4E5E-8A6D-4BC684DF7BE1}"/>
                </a:ext>
              </a:extLst>
            </p:cNvPr>
            <p:cNvGrpSpPr/>
            <p:nvPr/>
          </p:nvGrpSpPr>
          <p:grpSpPr>
            <a:xfrm>
              <a:off x="1488757" y="5112630"/>
              <a:ext cx="4285085" cy="593169"/>
              <a:chOff x="1544864" y="3109333"/>
              <a:chExt cx="2654620" cy="264639"/>
            </a:xfrm>
          </p:grpSpPr>
          <p:sp>
            <p:nvSpPr>
              <p:cNvPr id="90" name="Rettangolo: Angoli arrotondati 89">
                <a:extLst>
                  <a:ext uri="{FF2B5EF4-FFF2-40B4-BE49-F238E27FC236}">
                    <a16:creationId xmlns:a16="http://schemas.microsoft.com/office/drawing/2014/main" id="{5819435B-AB91-4456-82A2-4B47BC037ACD}"/>
                  </a:ext>
                </a:extLst>
              </p:cNvPr>
              <p:cNvSpPr/>
              <p:nvPr/>
            </p:nvSpPr>
            <p:spPr>
              <a:xfrm>
                <a:off x="1778319" y="3109349"/>
                <a:ext cx="2421165" cy="264623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rtl="0"/>
                <a:endParaRPr lang="it-IT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ttangolo: Angoli arrotondati 90">
                <a:extLst>
                  <a:ext uri="{FF2B5EF4-FFF2-40B4-BE49-F238E27FC236}">
                    <a16:creationId xmlns:a16="http://schemas.microsoft.com/office/drawing/2014/main" id="{0DDE19D2-9433-4660-BEFC-0A90ABFBA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544864" y="3109333"/>
                <a:ext cx="1458429" cy="2646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CEFD8">
                      <a:alpha val="79000"/>
                    </a:srgbClr>
                  </a:gs>
                  <a:gs pos="81000">
                    <a:srgbClr val="6672E4">
                      <a:alpha val="84000"/>
                    </a:srgbClr>
                  </a:gs>
                  <a:gs pos="100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t-IT" dirty="0"/>
              </a:p>
            </p:txBody>
          </p:sp>
        </p:grpSp>
      </p:grpSp>
      <p:pic>
        <p:nvPicPr>
          <p:cNvPr id="163" name="Immagine 162" descr="Questa immagine rappresenta due coppie di mani che uniscono le tessere di un puzzle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5224"/>
          <a:stretch/>
        </p:blipFill>
        <p:spPr>
          <a:xfrm>
            <a:off x="7537971" y="0"/>
            <a:ext cx="4643982" cy="6858000"/>
          </a:xfrm>
          <a:prstGeom prst="rect">
            <a:avLst/>
          </a:prstGeom>
        </p:spPr>
      </p:pic>
      <p:sp>
        <p:nvSpPr>
          <p:cNvPr id="62" name="Tito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8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982F37A3-6BCC-4AF1-9B73-DB8276966C28}"/>
              </a:ext>
            </a:extLst>
          </p:cNvPr>
          <p:cNvSpPr/>
          <p:nvPr/>
        </p:nvSpPr>
        <p:spPr>
          <a:xfrm>
            <a:off x="1827930" y="2645597"/>
            <a:ext cx="480231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Microfono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in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grado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di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percepire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le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emozioni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dal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tono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della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voce e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utilizzo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delle</a:t>
            </a:r>
            <a:r>
              <a:rPr lang="en-US" sz="17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skills di Alexa.</a:t>
            </a:r>
            <a:endParaRPr lang="it-IT" sz="17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8872B01A-7DB2-4432-BF4A-40B72B4F8984}"/>
              </a:ext>
            </a:extLst>
          </p:cNvPr>
          <p:cNvSpPr/>
          <p:nvPr/>
        </p:nvSpPr>
        <p:spPr>
          <a:xfrm>
            <a:off x="1825387" y="4892049"/>
            <a:ext cx="48048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Applicazione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per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il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monitoraggio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del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nostro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umore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e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il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settaggio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delle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fonti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di input.</a:t>
            </a:r>
            <a:endParaRPr lang="it-IT" sz="16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E05562F5-C426-4B35-9FC8-F7DC0579D8B0}"/>
              </a:ext>
            </a:extLst>
          </p:cNvPr>
          <p:cNvSpPr/>
          <p:nvPr/>
        </p:nvSpPr>
        <p:spPr>
          <a:xfrm>
            <a:off x="1836756" y="3721254"/>
            <a:ext cx="47934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Controllo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da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parte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di una cam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dell’identità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dei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soggetti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che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entrano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nell’abitazione</a:t>
            </a:r>
            <a:r>
              <a:rPr lang="en-US" sz="1600" b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it-IT" sz="1600" b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12B5D39-FFB4-48DA-8278-FC3F12E94DD9}"/>
              </a:ext>
            </a:extLst>
          </p:cNvPr>
          <p:cNvSpPr/>
          <p:nvPr/>
        </p:nvSpPr>
        <p:spPr>
          <a:xfrm>
            <a:off x="6005270" y="2579721"/>
            <a:ext cx="6172201" cy="249299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7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- gestione profilo dell’utente;</a:t>
            </a:r>
          </a:p>
          <a:p>
            <a:r>
              <a:rPr lang="it-IT" sz="27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- gestione dispositivi;</a:t>
            </a:r>
          </a:p>
          <a:p>
            <a:r>
              <a:rPr lang="it-IT" sz="27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- gestione skill di Alexa;</a:t>
            </a:r>
          </a:p>
          <a:p>
            <a:r>
              <a:rPr lang="it-IT" sz="27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- gestione volti delle persone autorizzate.</a:t>
            </a:r>
          </a:p>
          <a:p>
            <a:r>
              <a:rPr lang="it-IT" sz="27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Offre, inoltre, grafici sull’andamento delle emozioni e pone obiettivi da raggiungere.</a:t>
            </a:r>
          </a:p>
        </p:txBody>
      </p:sp>
      <p:grpSp>
        <p:nvGrpSpPr>
          <p:cNvPr id="29" name="Gruppo 28" descr="Questa immagine rappresenta un uomo con la barba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795130" y="1197980"/>
            <a:ext cx="5222150" cy="5660020"/>
            <a:chOff x="117404" y="1987960"/>
            <a:chExt cx="3328019" cy="366924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1238945" y="2345343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0" name="Rombo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173845" y="4646973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50491" y="5109459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1" name="Rombo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3032876" y="1987960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43" name="Casella di testo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801139" y="379963"/>
            <a:ext cx="6172201" cy="960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APPLICAZIONE SICURA E SEMPLICE DA UTILIZZARE</a:t>
            </a:r>
          </a:p>
        </p:txBody>
      </p:sp>
      <p:sp>
        <p:nvSpPr>
          <p:cNvPr id="30" name="Titolo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6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36A640-D8A9-4373-B7F6-56FD9A334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9" y="114717"/>
            <a:ext cx="2435851" cy="52776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BE31AE2-E0C0-4CAB-9048-DDDCC9C25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58" y="748507"/>
            <a:ext cx="2706099" cy="58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 descr="Questa immagine è una forma decorativa astratta. ">
            <a:extLst>
              <a:ext uri="{FF2B5EF4-FFF2-40B4-BE49-F238E27FC236}">
                <a16:creationId xmlns:a16="http://schemas.microsoft.com/office/drawing/2014/main" id="{E215465E-B41B-4B40-BFE6-B1C975D5625D}"/>
              </a:ext>
            </a:extLst>
          </p:cNvPr>
          <p:cNvGrpSpPr/>
          <p:nvPr/>
        </p:nvGrpSpPr>
        <p:grpSpPr>
          <a:xfrm rot="-1680000">
            <a:off x="-407589" y="-4293854"/>
            <a:ext cx="12548321" cy="16231533"/>
            <a:chOff x="4423346" y="-3439436"/>
            <a:chExt cx="9568596" cy="13217083"/>
          </a:xfrm>
        </p:grpSpPr>
        <p:sp>
          <p:nvSpPr>
            <p:cNvPr id="7" name="Figura a mano libera 10">
              <a:extLst>
                <a:ext uri="{FF2B5EF4-FFF2-40B4-BE49-F238E27FC236}">
                  <a16:creationId xmlns:a16="http://schemas.microsoft.com/office/drawing/2014/main" id="{D3C46DDB-7E39-42D7-BC91-E143A1015C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423346" y="-1740883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11">
              <a:extLst>
                <a:ext uri="{FF2B5EF4-FFF2-40B4-BE49-F238E27FC236}">
                  <a16:creationId xmlns:a16="http://schemas.microsoft.com/office/drawing/2014/main" id="{8509028E-AAEF-486B-A8FC-8C6052A7C6C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35047" y="-3439436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12">
              <a:extLst>
                <a:ext uri="{FF2B5EF4-FFF2-40B4-BE49-F238E27FC236}">
                  <a16:creationId xmlns:a16="http://schemas.microsoft.com/office/drawing/2014/main" id="{B4CEBA4B-6EEF-4282-AC43-0030741E3A5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910042" y="-1634094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1" name="Casella di testo 56">
            <a:extLst>
              <a:ext uri="{FF2B5EF4-FFF2-40B4-BE49-F238E27FC236}">
                <a16:creationId xmlns:a16="http://schemas.microsoft.com/office/drawing/2014/main" id="{4C84075D-17CA-4EE1-AAC2-8E8A2D03276B}"/>
              </a:ext>
            </a:extLst>
          </p:cNvPr>
          <p:cNvSpPr txBox="1"/>
          <p:nvPr/>
        </p:nvSpPr>
        <p:spPr>
          <a:xfrm>
            <a:off x="184685" y="5622754"/>
            <a:ext cx="5962651" cy="1142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COSTITUZIONE DELL’APPLICAZIONE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70FC72A-9136-4614-9C8D-A16F6DD80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87" y="14885"/>
            <a:ext cx="1924645" cy="417006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89B715F-33FF-49A4-9FD1-80124939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19" y="-14885"/>
            <a:ext cx="1931515" cy="4184949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BF91AB0-A6E3-4D36-8485-DE574E21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51" y="14885"/>
            <a:ext cx="1931515" cy="418494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457D65A-28C3-4C53-9BD2-F3BCFA348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5" y="0"/>
            <a:ext cx="1931515" cy="41849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6774669F-49BE-4E02-A913-948B1771D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53" y="0"/>
            <a:ext cx="1931515" cy="41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 descr="Questa immagine è una forma decorativa astratta. ">
            <a:extLst>
              <a:ext uri="{FF2B5EF4-FFF2-40B4-BE49-F238E27FC236}">
                <a16:creationId xmlns:a16="http://schemas.microsoft.com/office/drawing/2014/main" id="{E215465E-B41B-4B40-BFE6-B1C975D5625D}"/>
              </a:ext>
            </a:extLst>
          </p:cNvPr>
          <p:cNvGrpSpPr/>
          <p:nvPr/>
        </p:nvGrpSpPr>
        <p:grpSpPr>
          <a:xfrm rot="-1680000">
            <a:off x="-407589" y="-4293854"/>
            <a:ext cx="12548321" cy="16231533"/>
            <a:chOff x="4423346" y="-3439436"/>
            <a:chExt cx="9568596" cy="13217083"/>
          </a:xfrm>
        </p:grpSpPr>
        <p:sp>
          <p:nvSpPr>
            <p:cNvPr id="7" name="Figura a mano libera 10">
              <a:extLst>
                <a:ext uri="{FF2B5EF4-FFF2-40B4-BE49-F238E27FC236}">
                  <a16:creationId xmlns:a16="http://schemas.microsoft.com/office/drawing/2014/main" id="{D3C46DDB-7E39-42D7-BC91-E143A1015C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423346" y="-1740883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11">
              <a:extLst>
                <a:ext uri="{FF2B5EF4-FFF2-40B4-BE49-F238E27FC236}">
                  <a16:creationId xmlns:a16="http://schemas.microsoft.com/office/drawing/2014/main" id="{8509028E-AAEF-486B-A8FC-8C6052A7C6C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35047" y="-3439436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12">
              <a:extLst>
                <a:ext uri="{FF2B5EF4-FFF2-40B4-BE49-F238E27FC236}">
                  <a16:creationId xmlns:a16="http://schemas.microsoft.com/office/drawing/2014/main" id="{B4CEBA4B-6EEF-4282-AC43-0030741E3A5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910042" y="-1634094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1" name="Casella di testo 56">
            <a:extLst>
              <a:ext uri="{FF2B5EF4-FFF2-40B4-BE49-F238E27FC236}">
                <a16:creationId xmlns:a16="http://schemas.microsoft.com/office/drawing/2014/main" id="{4C84075D-17CA-4EE1-AAC2-8E8A2D03276B}"/>
              </a:ext>
            </a:extLst>
          </p:cNvPr>
          <p:cNvSpPr txBox="1"/>
          <p:nvPr/>
        </p:nvSpPr>
        <p:spPr>
          <a:xfrm>
            <a:off x="184685" y="5622754"/>
            <a:ext cx="5962651" cy="1142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COSTITUZIONE DELL’APPLICAZIONE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82E08AB-4EB6-4E76-817C-26E06FFA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465" y="51186"/>
            <a:ext cx="1804572" cy="391397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2359C82-F9FA-4984-ABC8-CF74263C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45" y="30566"/>
            <a:ext cx="1804572" cy="39078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03CD44-08A7-4E06-8EA8-D51E44C28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89" y="34858"/>
            <a:ext cx="1810669" cy="39200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7BCE16D-5384-4EBA-8BC8-7560A96AB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938" y="37907"/>
            <a:ext cx="1807852" cy="391397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4AEF69A-9CA5-449F-A927-D6A9F00A4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788" y="45089"/>
            <a:ext cx="1810669" cy="392006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A4FA58-19C8-4398-9BB7-98FCA19D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25" y="37907"/>
            <a:ext cx="1812305" cy="39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425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6_TF33668227.potx" id="{156A04D8-77F6-4BBB-A3FD-930C12A4DC38}" vid="{ECD44498-0903-4A40-BC87-A032514F0DE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Risorse umane, da 24Slides</Template>
  <TotalTime>0</TotalTime>
  <Words>613</Words>
  <Application>Microsoft Office PowerPoint</Application>
  <PresentationFormat>Widescreen</PresentationFormat>
  <Paragraphs>94</Paragraphs>
  <Slides>13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Tema di Office</vt:lpstr>
      <vt:lpstr>Risorse umane diapositiva 1</vt:lpstr>
      <vt:lpstr>Risorse umane diapositiva 7</vt:lpstr>
      <vt:lpstr>Risorse umane diapositiva 4</vt:lpstr>
      <vt:lpstr>Presentazione standard di PowerPoint</vt:lpstr>
      <vt:lpstr>Presentazione standard di PowerPoint</vt:lpstr>
      <vt:lpstr>Risorse umane diapositiva 8</vt:lpstr>
      <vt:lpstr>Risorse umane diapositiva 6</vt:lpstr>
      <vt:lpstr>Presentazione standard di PowerPoint</vt:lpstr>
      <vt:lpstr>Presentazione standard di PowerPoint</vt:lpstr>
      <vt:lpstr>Risorse umane diapositiva 2</vt:lpstr>
      <vt:lpstr>Risorse umane diapositiva 5</vt:lpstr>
      <vt:lpstr>Risorse umane diapositiva 3</vt:lpstr>
      <vt:lpstr>Risorse umane diapositiva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Risorse umane diapositiva 1</dc:title>
  <dc:creator/>
  <cp:lastModifiedBy/>
  <cp:revision>2</cp:revision>
  <dcterms:created xsi:type="dcterms:W3CDTF">2022-02-24T07:49:56Z</dcterms:created>
  <dcterms:modified xsi:type="dcterms:W3CDTF">2022-05-24T08:08:51Z</dcterms:modified>
</cp:coreProperties>
</file>